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410" r:id="rId3"/>
    <p:sldId id="261" r:id="rId4"/>
    <p:sldId id="646" r:id="rId5"/>
    <p:sldId id="360" r:id="rId6"/>
    <p:sldId id="382" r:id="rId7"/>
    <p:sldId id="350" r:id="rId8"/>
    <p:sldId id="380" r:id="rId9"/>
    <p:sldId id="284" r:id="rId10"/>
    <p:sldId id="385" r:id="rId11"/>
    <p:sldId id="442" r:id="rId12"/>
    <p:sldId id="413" r:id="rId13"/>
    <p:sldId id="648" r:id="rId14"/>
    <p:sldId id="647" r:id="rId15"/>
    <p:sldId id="649" r:id="rId16"/>
  </p:sldIdLst>
  <p:sldSz cx="9144000" cy="6858000" type="screen4x3"/>
  <p:notesSz cx="9926638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D200"/>
    <a:srgbClr val="B4D213"/>
    <a:srgbClr val="C5D313"/>
    <a:srgbClr val="7A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961" autoAdjust="0"/>
    <p:restoredTop sz="68125" autoAdjust="0"/>
  </p:normalViewPr>
  <p:slideViewPr>
    <p:cSldViewPr showGuides="1">
      <p:cViewPr varScale="1">
        <p:scale>
          <a:sx n="65" d="100"/>
          <a:sy n="65" d="100"/>
        </p:scale>
        <p:origin x="11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4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4778"/>
    </p:cViewPr>
  </p:sorterViewPr>
  <p:notesViewPr>
    <p:cSldViewPr snapToGrid="0" snapToObjects="1">
      <p:cViewPr>
        <p:scale>
          <a:sx n="100" d="100"/>
          <a:sy n="100" d="100"/>
        </p:scale>
        <p:origin x="-966" y="1824"/>
      </p:cViewPr>
      <p:guideLst>
        <p:guide orient="horz" pos="2141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00278"/>
            <a:ext cx="8081196" cy="198470"/>
          </a:xfrm>
          <a:prstGeom prst="rect">
            <a:avLst/>
          </a:prstGeom>
        </p:spPr>
        <p:txBody>
          <a:bodyPr vert="horz" lIns="92137" tIns="46068" rIns="92137" bIns="46068" rtlCol="0" anchor="b"/>
          <a:lstStyle>
            <a:lvl1pPr algn="l">
              <a:defRPr sz="1300"/>
            </a:lvl1pPr>
          </a:lstStyle>
          <a:p>
            <a:r>
              <a:rPr lang="fr-CH" dirty="0"/>
              <a:t>© </a:t>
            </a:r>
            <a:r>
              <a:rPr lang="fr-FR" dirty="0"/>
              <a:t>R. Stauffer Babel, Addiction Suisse / 2016-18 / Mandat HEF-TS pour AES IX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</p:spPr>
        <p:txBody>
          <a:bodyPr vert="horz" lIns="92137" tIns="46068" rIns="92137" bIns="46068" rtlCol="0" anchor="b"/>
          <a:lstStyle>
            <a:lvl1pPr algn="r">
              <a:defRPr sz="1300"/>
            </a:lvl1pPr>
          </a:lstStyle>
          <a:p>
            <a:fld id="{5E91834D-BCC4-F24C-A4E5-AEFDF3C37CCE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8389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39884"/>
          </a:xfrm>
          <a:prstGeom prst="rect">
            <a:avLst/>
          </a:prstGeom>
        </p:spPr>
        <p:txBody>
          <a:bodyPr vert="horz" lIns="92137" tIns="46068" rIns="92137" bIns="46068" rtlCol="0"/>
          <a:lstStyle>
            <a:lvl1pPr algn="l">
              <a:defRPr sz="13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800" y="1"/>
            <a:ext cx="4301543" cy="339884"/>
          </a:xfrm>
          <a:prstGeom prst="rect">
            <a:avLst/>
          </a:prstGeom>
        </p:spPr>
        <p:txBody>
          <a:bodyPr vert="horz" lIns="92137" tIns="46068" rIns="92137" bIns="46068" rtlCol="0"/>
          <a:lstStyle>
            <a:lvl1pPr algn="r">
              <a:defRPr sz="1300"/>
            </a:lvl1pPr>
          </a:lstStyle>
          <a:p>
            <a:fld id="{1DFF6E68-1F5E-4379-B18A-B501E19636DE}" type="datetimeFigureOut">
              <a:rPr lang="fr-CH" smtClean="0"/>
              <a:pPr/>
              <a:t>05.08.2020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37" tIns="46068" rIns="92137" bIns="46068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665" y="3228897"/>
            <a:ext cx="7941310" cy="3058954"/>
          </a:xfrm>
          <a:prstGeom prst="rect">
            <a:avLst/>
          </a:prstGeom>
        </p:spPr>
        <p:txBody>
          <a:bodyPr vert="horz" lIns="92137" tIns="46068" rIns="92137" bIns="46068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2137" tIns="46068" rIns="92137" bIns="46068" rtlCol="0" anchor="b"/>
          <a:lstStyle>
            <a:lvl1pPr algn="l">
              <a:defRPr sz="13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</p:spPr>
        <p:txBody>
          <a:bodyPr vert="horz" lIns="92137" tIns="46068" rIns="92137" bIns="46068" rtlCol="0" anchor="b"/>
          <a:lstStyle>
            <a:lvl1pPr algn="r">
              <a:defRPr sz="1300"/>
            </a:lvl1pPr>
          </a:lstStyle>
          <a:p>
            <a:fld id="{26D82BB2-DB72-489D-B47B-92DECD6F2EFC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546735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  <a:p>
            <a:r>
              <a:rPr lang="fr-CH" dirty="0" err="1"/>
              <a:t>Begrüssung</a:t>
            </a:r>
            <a:r>
              <a:rPr lang="fr-CH" dirty="0"/>
              <a:t>, </a:t>
            </a:r>
          </a:p>
          <a:p>
            <a:r>
              <a:rPr lang="fr-CH" dirty="0" err="1"/>
              <a:t>Methode</a:t>
            </a:r>
            <a:r>
              <a:rPr lang="fr-CH" dirty="0"/>
              <a:t> 3 </a:t>
            </a:r>
            <a:r>
              <a:rPr lang="fr-CH" dirty="0" err="1"/>
              <a:t>Gesichter</a:t>
            </a:r>
            <a:r>
              <a:rPr lang="fr-CH" dirty="0"/>
              <a:t> </a:t>
            </a:r>
            <a:r>
              <a:rPr lang="fr-CH" dirty="0" err="1"/>
              <a:t>zum</a:t>
            </a:r>
            <a:r>
              <a:rPr lang="fr-CH" dirty="0"/>
              <a:t> «</a:t>
            </a:r>
            <a:r>
              <a:rPr lang="fr-CH" dirty="0" err="1"/>
              <a:t>Kennenlernen</a:t>
            </a:r>
            <a:r>
              <a:rPr lang="fr-CH" dirty="0" smtClean="0"/>
              <a:t>» (</a:t>
            </a:r>
            <a:r>
              <a:rPr lang="fr-CH" dirty="0" err="1" smtClean="0"/>
              <a:t>vgl</a:t>
            </a:r>
            <a:r>
              <a:rPr lang="fr-CH" dirty="0" smtClean="0"/>
              <a:t>. </a:t>
            </a:r>
            <a:r>
              <a:rPr lang="fr-CH" dirty="0" err="1" smtClean="0"/>
              <a:t>Spielesammlung</a:t>
            </a:r>
            <a:r>
              <a:rPr lang="fr-CH" dirty="0" smtClean="0"/>
              <a:t>):</a:t>
            </a:r>
            <a:endParaRPr lang="fr-CH" dirty="0"/>
          </a:p>
          <a:p>
            <a:r>
              <a:rPr lang="fr-CH" dirty="0" err="1"/>
              <a:t>Jede</a:t>
            </a:r>
            <a:r>
              <a:rPr lang="fr-CH" dirty="0"/>
              <a:t>/r </a:t>
            </a:r>
            <a:r>
              <a:rPr lang="fr-CH" dirty="0" err="1"/>
              <a:t>wählt</a:t>
            </a:r>
            <a:r>
              <a:rPr lang="fr-CH" dirty="0"/>
              <a:t> </a:t>
            </a:r>
            <a:r>
              <a:rPr lang="fr-CH" dirty="0" err="1"/>
              <a:t>das</a:t>
            </a:r>
            <a:r>
              <a:rPr lang="fr-CH" dirty="0"/>
              <a:t> </a:t>
            </a:r>
            <a:r>
              <a:rPr lang="fr-CH" dirty="0" err="1"/>
              <a:t>Gesicht</a:t>
            </a:r>
            <a:r>
              <a:rPr lang="fr-CH" dirty="0"/>
              <a:t>, welches </a:t>
            </a:r>
            <a:r>
              <a:rPr lang="fr-CH" dirty="0" err="1"/>
              <a:t>auf</a:t>
            </a:r>
            <a:r>
              <a:rPr lang="fr-CH" dirty="0"/>
              <a:t> </a:t>
            </a:r>
            <a:r>
              <a:rPr lang="fr-CH" dirty="0" err="1"/>
              <a:t>ihre</a:t>
            </a:r>
            <a:r>
              <a:rPr lang="fr-CH" dirty="0"/>
              <a:t>/seine </a:t>
            </a:r>
            <a:r>
              <a:rPr lang="fr-CH" dirty="0" err="1"/>
              <a:t>jeweilige</a:t>
            </a:r>
            <a:r>
              <a:rPr lang="fr-CH" dirty="0"/>
              <a:t> </a:t>
            </a:r>
            <a:r>
              <a:rPr lang="fr-CH" dirty="0" err="1"/>
              <a:t>Gefühlslage</a:t>
            </a:r>
            <a:r>
              <a:rPr lang="fr-CH" dirty="0"/>
              <a:t> </a:t>
            </a:r>
            <a:r>
              <a:rPr lang="fr-CH" dirty="0" err="1"/>
              <a:t>am</a:t>
            </a:r>
            <a:r>
              <a:rPr lang="fr-CH" dirty="0"/>
              <a:t> </a:t>
            </a:r>
            <a:r>
              <a:rPr lang="fr-CH" dirty="0" err="1"/>
              <a:t>besten</a:t>
            </a:r>
            <a:r>
              <a:rPr lang="fr-CH" dirty="0"/>
              <a:t> </a:t>
            </a:r>
            <a:r>
              <a:rPr lang="fr-CH" dirty="0" err="1"/>
              <a:t>zutrifft</a:t>
            </a:r>
            <a:r>
              <a:rPr lang="fr-CH" dirty="0"/>
              <a:t>. </a:t>
            </a:r>
          </a:p>
          <a:p>
            <a:r>
              <a:rPr lang="fr-CH" dirty="0" err="1"/>
              <a:t>Nach</a:t>
            </a:r>
            <a:r>
              <a:rPr lang="fr-CH" dirty="0"/>
              <a:t> </a:t>
            </a:r>
            <a:r>
              <a:rPr lang="fr-CH" dirty="0" err="1"/>
              <a:t>Bedarf</a:t>
            </a:r>
            <a:r>
              <a:rPr lang="fr-CH" dirty="0"/>
              <a:t> </a:t>
            </a:r>
            <a:r>
              <a:rPr lang="fr-CH" dirty="0" err="1"/>
              <a:t>darf</a:t>
            </a:r>
            <a:r>
              <a:rPr lang="fr-CH" dirty="0"/>
              <a:t> man Wahl </a:t>
            </a:r>
            <a:r>
              <a:rPr lang="fr-CH" dirty="0" err="1"/>
              <a:t>begründen</a:t>
            </a:r>
            <a:r>
              <a:rPr lang="fr-CH" dirty="0"/>
              <a:t>.</a:t>
            </a:r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82BB2-DB72-489D-B47B-92DECD6F2EFC}" type="slidenum">
              <a:rPr lang="fr-CH" smtClean="0"/>
              <a:pPr/>
              <a:t>1</a:t>
            </a:fld>
            <a:endParaRPr lang="fr-C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Aktivitäten</a:t>
            </a:r>
            <a:r>
              <a:rPr lang="fr-FR" dirty="0"/>
              <a:t> und </a:t>
            </a:r>
            <a:r>
              <a:rPr lang="fr-FR" dirty="0" err="1"/>
              <a:t>Spiele</a:t>
            </a:r>
            <a:r>
              <a:rPr lang="fr-FR" dirty="0"/>
              <a:t>:</a:t>
            </a:r>
            <a:r>
              <a:rPr lang="fr-FR" baseline="0" dirty="0"/>
              <a:t> </a:t>
            </a:r>
            <a:r>
              <a:rPr lang="fr-FR" baseline="0" dirty="0" err="1"/>
              <a:t>n</a:t>
            </a:r>
            <a:r>
              <a:rPr lang="fr-FR" dirty="0" err="1"/>
              <a:t>ach</a:t>
            </a:r>
            <a:r>
              <a:rPr lang="fr-FR" dirty="0"/>
              <a:t> </a:t>
            </a:r>
            <a:r>
              <a:rPr lang="fr-FR" dirty="0" err="1"/>
              <a:t>Diskussion</a:t>
            </a:r>
            <a:endParaRPr lang="fr-FR" dirty="0"/>
          </a:p>
          <a:p>
            <a:r>
              <a:rPr lang="fr-FR" dirty="0" err="1"/>
              <a:t>Gruppen</a:t>
            </a:r>
            <a:r>
              <a:rPr lang="fr-FR" dirty="0"/>
              <a:t>- </a:t>
            </a:r>
            <a:r>
              <a:rPr lang="fr-FR" dirty="0" err="1"/>
              <a:t>oder</a:t>
            </a:r>
            <a:r>
              <a:rPr lang="fr-FR" dirty="0"/>
              <a:t> </a:t>
            </a:r>
            <a:r>
              <a:rPr lang="fr-FR" dirty="0" err="1"/>
              <a:t>Rollenspiele</a:t>
            </a:r>
            <a:endParaRPr lang="fr-FR" dirty="0"/>
          </a:p>
          <a:p>
            <a:r>
              <a:rPr lang="fr-FR" dirty="0" err="1"/>
              <a:t>Ziele</a:t>
            </a:r>
            <a:r>
              <a:rPr lang="fr-FR" dirty="0"/>
              <a:t>: </a:t>
            </a:r>
            <a:r>
              <a:rPr lang="fr-FR" dirty="0" err="1"/>
              <a:t>neue</a:t>
            </a:r>
            <a:r>
              <a:rPr lang="fr-FR" dirty="0"/>
              <a:t> </a:t>
            </a:r>
            <a:r>
              <a:rPr lang="fr-FR" dirty="0" err="1"/>
              <a:t>Verhaltensweisen</a:t>
            </a:r>
            <a:r>
              <a:rPr lang="fr-FR" dirty="0"/>
              <a:t> </a:t>
            </a:r>
            <a:r>
              <a:rPr lang="fr-FR" dirty="0" err="1"/>
              <a:t>üben</a:t>
            </a:r>
            <a:r>
              <a:rPr lang="fr-FR" dirty="0"/>
              <a:t>, positive </a:t>
            </a:r>
            <a:r>
              <a:rPr lang="fr-FR" dirty="0" err="1"/>
              <a:t>Erfahrungen</a:t>
            </a:r>
            <a:r>
              <a:rPr lang="fr-FR" dirty="0"/>
              <a:t> </a:t>
            </a:r>
            <a:r>
              <a:rPr lang="fr-FR" dirty="0" err="1"/>
              <a:t>begünstigen</a:t>
            </a:r>
            <a:r>
              <a:rPr lang="fr-FR" dirty="0"/>
              <a:t> -&gt; </a:t>
            </a:r>
            <a:r>
              <a:rPr lang="fr-FR" dirty="0" err="1"/>
              <a:t>Kompetenzen</a:t>
            </a:r>
            <a:r>
              <a:rPr lang="fr-FR" dirty="0"/>
              <a:t> der </a:t>
            </a:r>
            <a:r>
              <a:rPr lang="fr-FR" dirty="0" err="1"/>
              <a:t>Kinder</a:t>
            </a:r>
            <a:r>
              <a:rPr lang="fr-FR" dirty="0"/>
              <a:t> </a:t>
            </a:r>
            <a:r>
              <a:rPr lang="fr-FR" dirty="0" err="1"/>
              <a:t>fördern</a:t>
            </a:r>
            <a:endParaRPr lang="fr-FR" dirty="0"/>
          </a:p>
          <a:p>
            <a:endParaRPr lang="fr-FR" dirty="0"/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01FA4-24C4-4A91-840C-2B4602950329}" type="slidenum">
              <a:rPr lang="fr-CH" smtClean="0"/>
              <a:pPr/>
              <a:t>10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363210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err="1"/>
              <a:t>Effiziente</a:t>
            </a:r>
            <a:r>
              <a:rPr lang="fr-CH" baseline="0" dirty="0"/>
              <a:t> </a:t>
            </a:r>
            <a:r>
              <a:rPr lang="fr-CH" baseline="0" dirty="0" err="1"/>
              <a:t>Interventionen</a:t>
            </a:r>
            <a:r>
              <a:rPr lang="fr-CH" baseline="0" dirty="0"/>
              <a:t> </a:t>
            </a:r>
            <a:r>
              <a:rPr lang="fr-CH" baseline="0" dirty="0" err="1"/>
              <a:t>betreffen</a:t>
            </a:r>
            <a:r>
              <a:rPr lang="fr-CH" baseline="0" dirty="0"/>
              <a:t> </a:t>
            </a:r>
            <a:r>
              <a:rPr lang="fr-CH" baseline="0" dirty="0" err="1"/>
              <a:t>mehrere</a:t>
            </a:r>
            <a:r>
              <a:rPr lang="fr-CH" baseline="0" dirty="0"/>
              <a:t> </a:t>
            </a:r>
            <a:r>
              <a:rPr lang="fr-CH" baseline="0" dirty="0" err="1"/>
              <a:t>Ebenen</a:t>
            </a:r>
            <a:r>
              <a:rPr lang="fr-CH" baseline="0" dirty="0"/>
              <a:t>: </a:t>
            </a:r>
            <a:r>
              <a:rPr lang="fr-CH" baseline="0" dirty="0" err="1"/>
              <a:t>Kind</a:t>
            </a:r>
            <a:r>
              <a:rPr lang="fr-CH" baseline="0" dirty="0"/>
              <a:t>, </a:t>
            </a:r>
            <a:r>
              <a:rPr lang="fr-CH" baseline="0" dirty="0" err="1"/>
              <a:t>Klasse</a:t>
            </a:r>
            <a:r>
              <a:rPr lang="fr-CH" baseline="0" dirty="0"/>
              <a:t>, </a:t>
            </a:r>
            <a:r>
              <a:rPr lang="fr-CH" baseline="0" dirty="0" err="1"/>
              <a:t>Schule</a:t>
            </a:r>
            <a:r>
              <a:rPr lang="fr-CH" baseline="0" dirty="0"/>
              <a:t>, </a:t>
            </a:r>
            <a:r>
              <a:rPr lang="fr-CH" baseline="0" dirty="0" err="1"/>
              <a:t>Familie</a:t>
            </a:r>
            <a:r>
              <a:rPr lang="fr-CH" baseline="0" dirty="0"/>
              <a:t>, </a:t>
            </a:r>
            <a:r>
              <a:rPr lang="fr-CH" baseline="0" dirty="0" err="1"/>
              <a:t>Bekanntenkreis</a:t>
            </a:r>
            <a:r>
              <a:rPr lang="fr-CH" baseline="0" dirty="0"/>
              <a:t>, </a:t>
            </a:r>
            <a:r>
              <a:rPr lang="fr-CH" baseline="0" dirty="0" err="1"/>
              <a:t>Soziales</a:t>
            </a:r>
            <a:r>
              <a:rPr lang="fr-CH" baseline="0" dirty="0"/>
              <a:t> </a:t>
            </a:r>
            <a:r>
              <a:rPr lang="fr-CH" baseline="0" dirty="0" err="1"/>
              <a:t>Umfeld</a:t>
            </a:r>
            <a:r>
              <a:rPr lang="fr-CH" baseline="0" dirty="0"/>
              <a:t>. </a:t>
            </a:r>
          </a:p>
          <a:p>
            <a:r>
              <a:rPr lang="fr-CH" baseline="0" dirty="0" err="1"/>
              <a:t>Eine</a:t>
            </a:r>
            <a:r>
              <a:rPr lang="fr-CH" baseline="0" dirty="0"/>
              <a:t> </a:t>
            </a:r>
            <a:r>
              <a:rPr lang="fr-CH" baseline="0" dirty="0" err="1"/>
              <a:t>Kohärenz</a:t>
            </a:r>
            <a:r>
              <a:rPr lang="fr-CH" baseline="0" dirty="0"/>
              <a:t> </a:t>
            </a:r>
            <a:r>
              <a:rPr lang="fr-CH" baseline="0" dirty="0" err="1"/>
              <a:t>ist</a:t>
            </a:r>
            <a:r>
              <a:rPr lang="fr-CH" baseline="0" dirty="0"/>
              <a:t> </a:t>
            </a:r>
            <a:r>
              <a:rPr lang="fr-CH" baseline="0" dirty="0" err="1"/>
              <a:t>wichtig</a:t>
            </a:r>
            <a:r>
              <a:rPr lang="fr-CH" baseline="0" dirty="0"/>
              <a:t> </a:t>
            </a:r>
            <a:r>
              <a:rPr lang="fr-CH" baseline="0" dirty="0" err="1"/>
              <a:t>im</a:t>
            </a:r>
            <a:r>
              <a:rPr lang="fr-CH" baseline="0" dirty="0"/>
              <a:t> </a:t>
            </a:r>
            <a:r>
              <a:rPr lang="fr-CH" baseline="0" dirty="0" err="1"/>
              <a:t>Rahmen</a:t>
            </a:r>
            <a:r>
              <a:rPr lang="fr-CH" baseline="0" dirty="0"/>
              <a:t> der Co-</a:t>
            </a:r>
            <a:r>
              <a:rPr lang="fr-CH" baseline="0" dirty="0" err="1"/>
              <a:t>Edukation</a:t>
            </a:r>
            <a:r>
              <a:rPr lang="fr-CH" baseline="0" dirty="0"/>
              <a:t> «</a:t>
            </a:r>
            <a:r>
              <a:rPr lang="fr-CH" baseline="0" dirty="0" err="1"/>
              <a:t>Konzept</a:t>
            </a:r>
            <a:r>
              <a:rPr lang="fr-CH" baseline="0" dirty="0"/>
              <a:t> </a:t>
            </a:r>
            <a:r>
              <a:rPr lang="fr-CH" baseline="0" dirty="0" err="1"/>
              <a:t>gemeinsames</a:t>
            </a:r>
            <a:r>
              <a:rPr lang="fr-CH" baseline="0" dirty="0"/>
              <a:t> </a:t>
            </a:r>
            <a:r>
              <a:rPr lang="fr-CH" baseline="0" dirty="0" err="1"/>
              <a:t>Erziehen</a:t>
            </a:r>
            <a:r>
              <a:rPr lang="fr-CH" baseline="0" dirty="0"/>
              <a:t>». </a:t>
            </a:r>
          </a:p>
          <a:p>
            <a:endParaRPr lang="de-CH" baseline="0" dirty="0"/>
          </a:p>
          <a:p>
            <a:r>
              <a:rPr lang="de-CH" baseline="0" dirty="0"/>
              <a:t>Bei Haltungsfragen ist «gemeinsames Erziehen» wichtig. Wenn sich Eltern nicht sicher/einig über Haltungsfragen sind, kann man in Form eines Austausches Haltungen begründen, </a:t>
            </a:r>
            <a:r>
              <a:rPr lang="de-CH" baseline="0" dirty="0" smtClean="0"/>
              <a:t>erklären und </a:t>
            </a:r>
            <a:r>
              <a:rPr lang="de-CH" baseline="0" dirty="0"/>
              <a:t>diskutieren. </a:t>
            </a:r>
          </a:p>
          <a:p>
            <a:endParaRPr lang="fr-CH" baseline="0" dirty="0"/>
          </a:p>
          <a:p>
            <a:endParaRPr lang="fr-CH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82BB2-DB72-489D-B47B-92DECD6F2EFC}" type="slidenum">
              <a:rPr lang="fr-CH" smtClean="0"/>
              <a:pPr/>
              <a:t>11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9256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Nach Bedarf vertiefen</a:t>
            </a:r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82BB2-DB72-489D-B47B-92DECD6F2EFC}" type="slidenum">
              <a:rPr lang="fr-CH" smtClean="0"/>
              <a:pPr/>
              <a:t>12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5017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Eigene Erfahrungsberichte</a:t>
            </a:r>
            <a:r>
              <a:rPr lang="de-CH" baseline="0" dirty="0"/>
              <a:t> einfügen: </a:t>
            </a:r>
          </a:p>
          <a:p>
            <a:endParaRPr lang="de-CH" dirty="0"/>
          </a:p>
          <a:p>
            <a:r>
              <a:rPr lang="de-CH" dirty="0"/>
              <a:t>Was</a:t>
            </a:r>
            <a:r>
              <a:rPr lang="de-CH" baseline="0" dirty="0"/>
              <a:t> finden Sie als Betreuende Person persönlich positiv an Clever Club?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baseline="0" dirty="0"/>
              <a:t>Weshalb haben Sie sich entschieden Clever Club einzusetzen? </a:t>
            </a:r>
          </a:p>
          <a:p>
            <a:r>
              <a:rPr lang="de-CH" baseline="0" dirty="0"/>
              <a:t>Besteht/bestand ein spezifischer Konflikt, der so zu lösen versucht wurde (z.B. Mobbing)?</a:t>
            </a:r>
          </a:p>
          <a:p>
            <a:r>
              <a:rPr lang="de-CH" baseline="0" dirty="0"/>
              <a:t>Was ist Ihnen seit der Einführung des Programms aufgefallen? </a:t>
            </a:r>
          </a:p>
          <a:p>
            <a:r>
              <a:rPr lang="de-CH" baseline="0" dirty="0"/>
              <a:t>Was hat sich seit der Einführung des Programmes verändert, und wie? </a:t>
            </a:r>
          </a:p>
          <a:p>
            <a:r>
              <a:rPr lang="de-CH" baseline="0" dirty="0"/>
              <a:t>Etc. </a:t>
            </a:r>
          </a:p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82BB2-DB72-489D-B47B-92DECD6F2EFC}" type="slidenum">
              <a:rPr lang="fr-CH" smtClean="0"/>
              <a:pPr/>
              <a:t>13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65178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sz="1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82BB2-DB72-489D-B47B-92DECD6F2EFC}" type="slidenum">
              <a:rPr lang="fr-CH" smtClean="0"/>
              <a:pPr/>
              <a:t>2</a:t>
            </a:fld>
            <a:endParaRPr lang="fr-C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sz="1300" dirty="0" err="1"/>
              <a:t>Jede</a:t>
            </a:r>
            <a:r>
              <a:rPr lang="fr-CH" sz="1300" dirty="0"/>
              <a:t> Person </a:t>
            </a:r>
            <a:r>
              <a:rPr lang="fr-CH" sz="1300" dirty="0" err="1"/>
              <a:t>hat</a:t>
            </a:r>
            <a:r>
              <a:rPr lang="fr-CH" sz="1300" dirty="0"/>
              <a:t> </a:t>
            </a:r>
            <a:r>
              <a:rPr lang="fr-CH" sz="1300" dirty="0" err="1"/>
              <a:t>unterschiedliche</a:t>
            </a:r>
            <a:r>
              <a:rPr lang="fr-CH" sz="1300" dirty="0"/>
              <a:t> </a:t>
            </a:r>
            <a:r>
              <a:rPr lang="fr-CH" sz="1300" dirty="0" err="1"/>
              <a:t>Ressourcen</a:t>
            </a:r>
            <a:r>
              <a:rPr lang="fr-CH" sz="1300" dirty="0"/>
              <a:t> </a:t>
            </a:r>
            <a:r>
              <a:rPr lang="fr-CH" sz="1300" dirty="0" err="1"/>
              <a:t>und</a:t>
            </a:r>
            <a:r>
              <a:rPr lang="fr-CH" sz="1300" dirty="0"/>
              <a:t> </a:t>
            </a:r>
            <a:r>
              <a:rPr lang="fr-CH" sz="1300" dirty="0" err="1"/>
              <a:t>ist</a:t>
            </a:r>
            <a:r>
              <a:rPr lang="fr-CH" sz="1300" dirty="0"/>
              <a:t> </a:t>
            </a:r>
            <a:r>
              <a:rPr lang="fr-CH" sz="1300" dirty="0" err="1"/>
              <a:t>unterschiedlichen</a:t>
            </a:r>
            <a:r>
              <a:rPr lang="fr-CH" sz="1300" dirty="0"/>
              <a:t> </a:t>
            </a:r>
            <a:r>
              <a:rPr lang="fr-CH" sz="1300" dirty="0" err="1"/>
              <a:t>Belastungen</a:t>
            </a:r>
            <a:r>
              <a:rPr lang="fr-CH" sz="1300" dirty="0"/>
              <a:t> </a:t>
            </a:r>
            <a:r>
              <a:rPr lang="fr-CH" sz="1300" dirty="0" err="1"/>
              <a:t>ausgesetzt</a:t>
            </a:r>
            <a:r>
              <a:rPr lang="fr-CH" sz="1300" dirty="0"/>
              <a:t>. </a:t>
            </a:r>
          </a:p>
          <a:p>
            <a:r>
              <a:rPr lang="fr-CH" sz="1300" dirty="0" err="1"/>
              <a:t>Wichtig</a:t>
            </a:r>
            <a:r>
              <a:rPr lang="fr-CH" sz="1300" dirty="0"/>
              <a:t> </a:t>
            </a:r>
            <a:r>
              <a:rPr lang="fr-CH" sz="1300" dirty="0" err="1"/>
              <a:t>ist</a:t>
            </a:r>
            <a:r>
              <a:rPr lang="fr-CH" sz="1300" dirty="0"/>
              <a:t> </a:t>
            </a:r>
            <a:r>
              <a:rPr lang="fr-CH" sz="1300" dirty="0" err="1"/>
              <a:t>bereits</a:t>
            </a:r>
            <a:r>
              <a:rPr lang="fr-CH" sz="1300" dirty="0"/>
              <a:t> </a:t>
            </a:r>
            <a:r>
              <a:rPr lang="fr-CH" sz="1300" dirty="0" err="1"/>
              <a:t>als</a:t>
            </a:r>
            <a:r>
              <a:rPr lang="fr-CH" sz="1300" dirty="0"/>
              <a:t> </a:t>
            </a:r>
            <a:r>
              <a:rPr lang="fr-CH" sz="1300" dirty="0" err="1"/>
              <a:t>Kind</a:t>
            </a:r>
            <a:r>
              <a:rPr lang="fr-CH" sz="1300" dirty="0"/>
              <a:t> die </a:t>
            </a:r>
            <a:r>
              <a:rPr lang="fr-CH" sz="1300" dirty="0" err="1"/>
              <a:t>Ressourcen</a:t>
            </a:r>
            <a:r>
              <a:rPr lang="fr-CH" sz="1300" dirty="0"/>
              <a:t> </a:t>
            </a:r>
            <a:r>
              <a:rPr lang="fr-CH" sz="1300" dirty="0" err="1"/>
              <a:t>zu</a:t>
            </a:r>
            <a:r>
              <a:rPr lang="fr-CH" sz="1300" dirty="0"/>
              <a:t> </a:t>
            </a:r>
            <a:r>
              <a:rPr lang="fr-CH" sz="1300" dirty="0" err="1"/>
              <a:t>stärken</a:t>
            </a:r>
            <a:r>
              <a:rPr lang="fr-CH" sz="1300" dirty="0"/>
              <a:t>, </a:t>
            </a:r>
            <a:r>
              <a:rPr lang="fr-CH" sz="1300" dirty="0" err="1"/>
              <a:t>um</a:t>
            </a:r>
            <a:r>
              <a:rPr lang="fr-CH" sz="1300" dirty="0"/>
              <a:t> den </a:t>
            </a:r>
            <a:r>
              <a:rPr lang="fr-CH" sz="1300" dirty="0" err="1"/>
              <a:t>aktuellen</a:t>
            </a:r>
            <a:r>
              <a:rPr lang="fr-CH" sz="1300" dirty="0"/>
              <a:t> und </a:t>
            </a:r>
            <a:r>
              <a:rPr lang="fr-CH" sz="1300" dirty="0" err="1"/>
              <a:t>zukünftigen</a:t>
            </a:r>
            <a:r>
              <a:rPr lang="fr-CH" sz="1300" dirty="0"/>
              <a:t> </a:t>
            </a:r>
            <a:r>
              <a:rPr lang="fr-CH" sz="1300" dirty="0" err="1"/>
              <a:t>Belastungen</a:t>
            </a:r>
            <a:r>
              <a:rPr lang="fr-CH" sz="1300" dirty="0"/>
              <a:t> </a:t>
            </a:r>
            <a:r>
              <a:rPr lang="fr-CH" sz="1300" dirty="0" err="1"/>
              <a:t>standhalten</a:t>
            </a:r>
            <a:r>
              <a:rPr lang="fr-CH" sz="1300" dirty="0"/>
              <a:t> </a:t>
            </a:r>
            <a:r>
              <a:rPr lang="fr-CH" sz="1300" dirty="0" err="1"/>
              <a:t>zu</a:t>
            </a:r>
            <a:r>
              <a:rPr lang="fr-CH" sz="1300" dirty="0"/>
              <a:t> </a:t>
            </a:r>
            <a:r>
              <a:rPr lang="fr-CH" sz="1300" dirty="0" err="1"/>
              <a:t>können</a:t>
            </a:r>
            <a:r>
              <a:rPr lang="fr-CH" sz="1300" dirty="0"/>
              <a:t>. </a:t>
            </a:r>
          </a:p>
          <a:p>
            <a:r>
              <a:rPr lang="fr-CH" sz="1300" dirty="0"/>
              <a:t>Es </a:t>
            </a:r>
            <a:r>
              <a:rPr lang="fr-CH" sz="1300" dirty="0" err="1"/>
              <a:t>gibt</a:t>
            </a:r>
            <a:r>
              <a:rPr lang="fr-CH" sz="1300" dirty="0"/>
              <a:t> </a:t>
            </a:r>
            <a:r>
              <a:rPr lang="fr-CH" sz="1300" dirty="0" err="1"/>
              <a:t>verschiedene</a:t>
            </a:r>
            <a:r>
              <a:rPr lang="fr-CH" sz="1300" dirty="0"/>
              <a:t> </a:t>
            </a:r>
            <a:r>
              <a:rPr lang="fr-CH" sz="1300" dirty="0" err="1"/>
              <a:t>Formen</a:t>
            </a:r>
            <a:r>
              <a:rPr lang="fr-CH" sz="1300" dirty="0"/>
              <a:t> von </a:t>
            </a:r>
            <a:r>
              <a:rPr lang="fr-CH" sz="1300" dirty="0" err="1"/>
              <a:t>Ressourcen</a:t>
            </a:r>
            <a:r>
              <a:rPr lang="fr-CH" sz="1300" dirty="0"/>
              <a:t>: individuelle</a:t>
            </a:r>
            <a:r>
              <a:rPr lang="fr-CH" sz="1300" baseline="0" dirty="0"/>
              <a:t> </a:t>
            </a:r>
            <a:r>
              <a:rPr lang="fr-CH" sz="1300" baseline="0" dirty="0" err="1"/>
              <a:t>Ressourcen</a:t>
            </a:r>
            <a:r>
              <a:rPr lang="fr-CH" sz="1300" baseline="0" dirty="0"/>
              <a:t>, </a:t>
            </a:r>
            <a:r>
              <a:rPr lang="fr-CH" sz="1300" baseline="0" dirty="0" err="1"/>
              <a:t>oder</a:t>
            </a:r>
            <a:r>
              <a:rPr lang="fr-CH" sz="1300" baseline="0" dirty="0"/>
              <a:t> </a:t>
            </a:r>
            <a:r>
              <a:rPr lang="fr-CH" sz="1300" baseline="0" dirty="0" err="1"/>
              <a:t>Ressourcen</a:t>
            </a:r>
            <a:r>
              <a:rPr lang="fr-CH" sz="1300" dirty="0"/>
              <a:t> </a:t>
            </a:r>
            <a:r>
              <a:rPr lang="fr-CH" sz="1300" dirty="0" err="1"/>
              <a:t>durch</a:t>
            </a:r>
            <a:r>
              <a:rPr lang="fr-CH" sz="1300" baseline="0" dirty="0"/>
              <a:t> </a:t>
            </a:r>
            <a:r>
              <a:rPr lang="fr-CH" sz="1300" baseline="0" dirty="0" err="1"/>
              <a:t>das</a:t>
            </a:r>
            <a:r>
              <a:rPr lang="fr-CH" sz="1300" baseline="0" dirty="0"/>
              <a:t> </a:t>
            </a:r>
            <a:r>
              <a:rPr lang="fr-CH" sz="1300" dirty="0" err="1"/>
              <a:t>Umfeld</a:t>
            </a:r>
            <a:r>
              <a:rPr lang="fr-CH" sz="1300" dirty="0"/>
              <a:t>. </a:t>
            </a:r>
          </a:p>
          <a:p>
            <a:r>
              <a:rPr lang="fr-CH" sz="1300" dirty="0" err="1"/>
              <a:t>Eine</a:t>
            </a:r>
            <a:r>
              <a:rPr lang="fr-CH" sz="1300" dirty="0"/>
              <a:t> Ressource </a:t>
            </a:r>
            <a:r>
              <a:rPr lang="fr-CH" sz="1300" dirty="0" err="1"/>
              <a:t>aus</a:t>
            </a:r>
            <a:r>
              <a:rPr lang="fr-CH" sz="1300" dirty="0"/>
              <a:t> </a:t>
            </a:r>
            <a:r>
              <a:rPr lang="fr-CH" sz="1300" dirty="0" err="1"/>
              <a:t>dem</a:t>
            </a:r>
            <a:r>
              <a:rPr lang="fr-CH" sz="1300" dirty="0"/>
              <a:t> </a:t>
            </a:r>
            <a:r>
              <a:rPr lang="fr-CH" sz="1300" dirty="0" err="1"/>
              <a:t>Umfeld</a:t>
            </a:r>
            <a:r>
              <a:rPr lang="fr-CH" sz="1300" dirty="0"/>
              <a:t> </a:t>
            </a:r>
            <a:r>
              <a:rPr lang="fr-CH" sz="1300" dirty="0" err="1"/>
              <a:t>ist</a:t>
            </a:r>
            <a:r>
              <a:rPr lang="fr-CH" sz="1300" dirty="0"/>
              <a:t> </a:t>
            </a:r>
            <a:r>
              <a:rPr lang="fr-CH" sz="1300" dirty="0" err="1"/>
              <a:t>beispielsweise</a:t>
            </a:r>
            <a:r>
              <a:rPr lang="fr-CH" sz="1300" dirty="0"/>
              <a:t> </a:t>
            </a:r>
            <a:r>
              <a:rPr lang="fr-CH" sz="1300" dirty="0" err="1"/>
              <a:t>eine</a:t>
            </a:r>
            <a:r>
              <a:rPr lang="fr-CH" sz="1300" dirty="0"/>
              <a:t> </a:t>
            </a:r>
            <a:r>
              <a:rPr lang="fr-CH" sz="1300" dirty="0" err="1"/>
              <a:t>liebevolle</a:t>
            </a:r>
            <a:r>
              <a:rPr lang="fr-CH" sz="1300" dirty="0"/>
              <a:t> </a:t>
            </a:r>
            <a:r>
              <a:rPr lang="fr-CH" sz="1300" dirty="0" err="1"/>
              <a:t>Familie</a:t>
            </a:r>
            <a:r>
              <a:rPr lang="fr-CH" sz="1300" dirty="0"/>
              <a:t>. </a:t>
            </a:r>
          </a:p>
          <a:p>
            <a:r>
              <a:rPr lang="fr-CH" sz="1300" dirty="0"/>
              <a:t>Individuelle </a:t>
            </a:r>
            <a:r>
              <a:rPr lang="fr-CH" sz="1300" dirty="0" err="1"/>
              <a:t>Ressourcen</a:t>
            </a:r>
            <a:r>
              <a:rPr lang="fr-CH" sz="1300" dirty="0"/>
              <a:t> </a:t>
            </a:r>
            <a:r>
              <a:rPr lang="fr-CH" sz="1300" dirty="0" err="1"/>
              <a:t>können</a:t>
            </a:r>
            <a:r>
              <a:rPr lang="fr-CH" sz="1300" dirty="0"/>
              <a:t> </a:t>
            </a:r>
            <a:r>
              <a:rPr lang="fr-CH" sz="1300" dirty="0" err="1"/>
              <a:t>Psychosoziale</a:t>
            </a:r>
            <a:r>
              <a:rPr lang="fr-CH" sz="1300" dirty="0"/>
              <a:t> </a:t>
            </a:r>
            <a:r>
              <a:rPr lang="fr-CH" sz="1300" dirty="0" err="1"/>
              <a:t>Kompetenzen</a:t>
            </a:r>
            <a:r>
              <a:rPr lang="fr-CH" sz="1300" dirty="0"/>
              <a:t> sein.</a:t>
            </a:r>
          </a:p>
          <a:p>
            <a:endParaRPr lang="fr-CH" sz="1300" dirty="0"/>
          </a:p>
          <a:p>
            <a:r>
              <a:rPr lang="fr-CH" sz="1400" dirty="0"/>
              <a:t>«Die </a:t>
            </a:r>
            <a:r>
              <a:rPr lang="fr-CH" sz="1400" dirty="0" err="1"/>
              <a:t>Kapazität</a:t>
            </a:r>
            <a:r>
              <a:rPr lang="fr-CH" sz="1400" dirty="0"/>
              <a:t> </a:t>
            </a:r>
            <a:r>
              <a:rPr lang="fr-CH" sz="1400" dirty="0" err="1"/>
              <a:t>einer</a:t>
            </a:r>
            <a:r>
              <a:rPr lang="fr-CH" sz="1400" dirty="0"/>
              <a:t> Person </a:t>
            </a:r>
            <a:r>
              <a:rPr lang="fr-CH" sz="1400" dirty="0" err="1"/>
              <a:t>das</a:t>
            </a:r>
            <a:r>
              <a:rPr lang="fr-CH" sz="1400" dirty="0"/>
              <a:t> </a:t>
            </a:r>
            <a:r>
              <a:rPr lang="fr-CH" sz="1400" dirty="0" err="1"/>
              <a:t>subjektive</a:t>
            </a:r>
            <a:r>
              <a:rPr lang="fr-CH" sz="1400" dirty="0"/>
              <a:t> </a:t>
            </a:r>
            <a:r>
              <a:rPr lang="fr-CH" sz="1400" dirty="0" err="1"/>
              <a:t>Wohlbefinden</a:t>
            </a:r>
            <a:r>
              <a:rPr lang="fr-CH" sz="1400" dirty="0"/>
              <a:t> </a:t>
            </a:r>
            <a:r>
              <a:rPr lang="fr-CH" sz="1400" dirty="0" err="1"/>
              <a:t>zu</a:t>
            </a:r>
            <a:r>
              <a:rPr lang="fr-CH" sz="1400" dirty="0"/>
              <a:t> </a:t>
            </a:r>
            <a:r>
              <a:rPr lang="fr-CH" sz="1400" dirty="0" err="1"/>
              <a:t>erhalten</a:t>
            </a:r>
            <a:r>
              <a:rPr lang="fr-CH" sz="1400" dirty="0"/>
              <a:t>, </a:t>
            </a:r>
            <a:r>
              <a:rPr lang="fr-CH" sz="1400" dirty="0" err="1"/>
              <a:t>ermöglicht</a:t>
            </a:r>
            <a:r>
              <a:rPr lang="fr-CH" sz="1400" dirty="0"/>
              <a:t> </a:t>
            </a:r>
            <a:r>
              <a:rPr lang="fr-CH" sz="1400" dirty="0" err="1"/>
              <a:t>ihr</a:t>
            </a:r>
            <a:r>
              <a:rPr lang="fr-CH" sz="1400" dirty="0"/>
              <a:t> </a:t>
            </a:r>
            <a:r>
              <a:rPr lang="fr-CH" sz="1400" dirty="0" err="1"/>
              <a:t>auf</a:t>
            </a:r>
            <a:r>
              <a:rPr lang="fr-CH" sz="1400" dirty="0"/>
              <a:t> positive Weise, </a:t>
            </a:r>
            <a:r>
              <a:rPr lang="fr-CH" sz="1400" dirty="0" err="1"/>
              <a:t>schwierigen</a:t>
            </a:r>
            <a:r>
              <a:rPr lang="fr-CH" sz="1400" dirty="0"/>
              <a:t> </a:t>
            </a:r>
            <a:r>
              <a:rPr lang="fr-CH" sz="1400" dirty="0" err="1"/>
              <a:t>Lebenssituationen</a:t>
            </a:r>
            <a:r>
              <a:rPr lang="fr-CH" sz="1400" dirty="0"/>
              <a:t> </a:t>
            </a:r>
            <a:r>
              <a:rPr lang="fr-CH" sz="1400" dirty="0" err="1"/>
              <a:t>zu</a:t>
            </a:r>
            <a:r>
              <a:rPr lang="fr-CH" sz="1400" dirty="0"/>
              <a:t> </a:t>
            </a:r>
            <a:r>
              <a:rPr lang="fr-CH" sz="1400" dirty="0" err="1"/>
              <a:t>begegnen</a:t>
            </a:r>
            <a:r>
              <a:rPr lang="fr-CH" sz="1400" dirty="0"/>
              <a:t>. » (WHO, 1993) </a:t>
            </a:r>
          </a:p>
          <a:p>
            <a:endParaRPr lang="fr-CH" sz="13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82BB2-DB72-489D-B47B-92DECD6F2EFC}" type="slidenum">
              <a:rPr lang="fr-CH" smtClean="0"/>
              <a:pPr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04007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r-FR" dirty="0" err="1"/>
              <a:t>Diese</a:t>
            </a:r>
            <a:r>
              <a:rPr lang="fr-FR" dirty="0"/>
              <a:t> </a:t>
            </a:r>
            <a:r>
              <a:rPr lang="fr-FR" dirty="0" err="1"/>
              <a:t>Auflistung</a:t>
            </a:r>
            <a:r>
              <a:rPr lang="fr-FR" dirty="0"/>
              <a:t> der </a:t>
            </a:r>
            <a:r>
              <a:rPr lang="fr-FR" dirty="0" err="1"/>
              <a:t>Lebenskompetenzen</a:t>
            </a:r>
            <a:r>
              <a:rPr lang="fr-FR" dirty="0"/>
              <a:t> </a:t>
            </a:r>
            <a:r>
              <a:rPr lang="fr-FR" dirty="0" err="1" smtClean="0"/>
              <a:t>entspricht</a:t>
            </a:r>
            <a:r>
              <a:rPr lang="fr-FR" baseline="0" dirty="0" smtClean="0"/>
              <a:t> </a:t>
            </a:r>
            <a:r>
              <a:rPr lang="fr-FR" dirty="0" err="1" smtClean="0"/>
              <a:t>keiner</a:t>
            </a:r>
            <a:r>
              <a:rPr lang="fr-FR" dirty="0" smtClean="0"/>
              <a:t> </a:t>
            </a:r>
            <a:r>
              <a:rPr lang="fr-FR" dirty="0" err="1"/>
              <a:t>spezifischen</a:t>
            </a:r>
            <a:r>
              <a:rPr lang="fr-FR" dirty="0"/>
              <a:t> </a:t>
            </a:r>
            <a:r>
              <a:rPr lang="fr-FR" dirty="0" err="1"/>
              <a:t>Reihenfolge</a:t>
            </a:r>
            <a:r>
              <a:rPr lang="fr-FR" dirty="0"/>
              <a:t>.</a:t>
            </a:r>
          </a:p>
          <a:p>
            <a:r>
              <a:rPr lang="fr-FR" dirty="0" err="1"/>
              <a:t>Manchmal</a:t>
            </a:r>
            <a:r>
              <a:rPr lang="fr-FR" dirty="0"/>
              <a:t> </a:t>
            </a:r>
            <a:r>
              <a:rPr lang="fr-FR" dirty="0" err="1"/>
              <a:t>agieren</a:t>
            </a:r>
            <a:r>
              <a:rPr lang="fr-FR" dirty="0"/>
              <a:t> </a:t>
            </a:r>
            <a:r>
              <a:rPr lang="fr-FR" dirty="0" smtClean="0"/>
              <a:t>die </a:t>
            </a:r>
            <a:r>
              <a:rPr lang="fr-FR" dirty="0" err="1" smtClean="0"/>
              <a:t>Kompetenzen</a:t>
            </a:r>
            <a:r>
              <a:rPr lang="fr-FR" dirty="0" smtClean="0"/>
              <a:t> </a:t>
            </a:r>
            <a:r>
              <a:rPr lang="fr-FR" dirty="0" err="1" smtClean="0"/>
              <a:t>zusammen</a:t>
            </a:r>
            <a:r>
              <a:rPr lang="fr-FR" dirty="0"/>
              <a:t>.</a:t>
            </a:r>
          </a:p>
          <a:p>
            <a:r>
              <a:rPr lang="fr-FR" dirty="0"/>
              <a:t>Die </a:t>
            </a:r>
            <a:r>
              <a:rPr lang="fr-FR" dirty="0" err="1"/>
              <a:t>eine</a:t>
            </a:r>
            <a:r>
              <a:rPr lang="fr-FR" dirty="0"/>
              <a:t> </a:t>
            </a:r>
            <a:r>
              <a:rPr lang="fr-FR" dirty="0" err="1"/>
              <a:t>Kompetenz</a:t>
            </a:r>
            <a:r>
              <a:rPr lang="fr-FR" dirty="0"/>
              <a:t> </a:t>
            </a:r>
            <a:r>
              <a:rPr lang="fr-FR" dirty="0" err="1"/>
              <a:t>kann</a:t>
            </a:r>
            <a:r>
              <a:rPr lang="fr-FR" dirty="0"/>
              <a:t> </a:t>
            </a:r>
            <a:r>
              <a:rPr lang="fr-FR" dirty="0" err="1"/>
              <a:t>eine</a:t>
            </a:r>
            <a:r>
              <a:rPr lang="fr-FR" dirty="0"/>
              <a:t> </a:t>
            </a:r>
            <a:r>
              <a:rPr lang="fr-FR" dirty="0" err="1"/>
              <a:t>weitere</a:t>
            </a:r>
            <a:r>
              <a:rPr lang="fr-FR" dirty="0"/>
              <a:t> </a:t>
            </a:r>
            <a:r>
              <a:rPr lang="fr-FR" dirty="0" err="1"/>
              <a:t>bestärken</a:t>
            </a:r>
            <a:r>
              <a:rPr lang="fr-FR" dirty="0"/>
              <a:t>. </a:t>
            </a:r>
            <a:r>
              <a:rPr lang="fr-FR" dirty="0" err="1"/>
              <a:t>Genau</a:t>
            </a:r>
            <a:r>
              <a:rPr lang="fr-FR" dirty="0"/>
              <a:t> </a:t>
            </a:r>
            <a:r>
              <a:rPr lang="fr-FR" dirty="0" err="1"/>
              <a:t>gleich</a:t>
            </a:r>
            <a:r>
              <a:rPr lang="fr-FR" dirty="0"/>
              <a:t> </a:t>
            </a:r>
            <a:r>
              <a:rPr lang="fr-FR" dirty="0" err="1"/>
              <a:t>kann</a:t>
            </a:r>
            <a:r>
              <a:rPr lang="fr-FR" dirty="0"/>
              <a:t> </a:t>
            </a:r>
            <a:r>
              <a:rPr lang="fr-FR" dirty="0" err="1"/>
              <a:t>das</a:t>
            </a:r>
            <a:r>
              <a:rPr lang="fr-FR" dirty="0"/>
              <a:t> </a:t>
            </a:r>
            <a:r>
              <a:rPr lang="fr-FR" dirty="0" err="1"/>
              <a:t>Fehlen</a:t>
            </a:r>
            <a:r>
              <a:rPr lang="fr-FR" dirty="0"/>
              <a:t> </a:t>
            </a:r>
            <a:r>
              <a:rPr lang="fr-FR" dirty="0" err="1"/>
              <a:t>einer</a:t>
            </a:r>
            <a:r>
              <a:rPr lang="fr-FR" dirty="0"/>
              <a:t> </a:t>
            </a:r>
            <a:r>
              <a:rPr lang="fr-FR" dirty="0" err="1"/>
              <a:t>Kompetenz</a:t>
            </a:r>
            <a:r>
              <a:rPr lang="fr-FR" dirty="0"/>
              <a:t> </a:t>
            </a:r>
            <a:r>
              <a:rPr lang="fr-FR" dirty="0" err="1"/>
              <a:t>eine</a:t>
            </a:r>
            <a:r>
              <a:rPr lang="fr-FR" dirty="0"/>
              <a:t> </a:t>
            </a:r>
            <a:r>
              <a:rPr lang="fr-FR" dirty="0" err="1"/>
              <a:t>weitere</a:t>
            </a:r>
            <a:r>
              <a:rPr lang="fr-FR" dirty="0"/>
              <a:t> </a:t>
            </a:r>
            <a:r>
              <a:rPr lang="fr-FR" dirty="0" err="1"/>
              <a:t>schwächen</a:t>
            </a:r>
            <a:r>
              <a:rPr lang="fr-FR" dirty="0"/>
              <a:t>. </a:t>
            </a:r>
          </a:p>
          <a:p>
            <a:r>
              <a:rPr lang="fr-FR" dirty="0"/>
              <a:t>Dies </a:t>
            </a:r>
            <a:r>
              <a:rPr lang="fr-FR" dirty="0" err="1"/>
              <a:t>bedeutet</a:t>
            </a:r>
            <a:r>
              <a:rPr lang="fr-FR" dirty="0"/>
              <a:t>, </a:t>
            </a:r>
            <a:r>
              <a:rPr lang="fr-FR" dirty="0" err="1"/>
              <a:t>dass</a:t>
            </a:r>
            <a:r>
              <a:rPr lang="fr-FR" dirty="0"/>
              <a:t> </a:t>
            </a:r>
            <a:r>
              <a:rPr lang="fr-FR" dirty="0" err="1"/>
              <a:t>eine</a:t>
            </a:r>
            <a:r>
              <a:rPr lang="fr-FR" dirty="0"/>
              <a:t> </a:t>
            </a:r>
            <a:r>
              <a:rPr lang="fr-FR" dirty="0" err="1"/>
              <a:t>klare</a:t>
            </a:r>
            <a:r>
              <a:rPr lang="fr-FR" dirty="0"/>
              <a:t> </a:t>
            </a:r>
            <a:r>
              <a:rPr lang="fr-FR" dirty="0" err="1"/>
              <a:t>Differenzierung</a:t>
            </a:r>
            <a:r>
              <a:rPr lang="fr-FR" dirty="0"/>
              <a:t> der </a:t>
            </a:r>
            <a:r>
              <a:rPr lang="fr-FR" dirty="0" err="1"/>
              <a:t>einzelnen</a:t>
            </a:r>
            <a:r>
              <a:rPr lang="fr-FR" dirty="0"/>
              <a:t> </a:t>
            </a:r>
            <a:r>
              <a:rPr lang="fr-FR" dirty="0" err="1"/>
              <a:t>Kompetenzen</a:t>
            </a:r>
            <a:r>
              <a:rPr lang="fr-FR" dirty="0"/>
              <a:t> </a:t>
            </a:r>
            <a:r>
              <a:rPr lang="fr-FR" dirty="0" err="1"/>
              <a:t>nicht</a:t>
            </a:r>
            <a:r>
              <a:rPr lang="fr-FR" dirty="0"/>
              <a:t> </a:t>
            </a:r>
            <a:r>
              <a:rPr lang="fr-FR" dirty="0" err="1"/>
              <a:t>möglich</a:t>
            </a:r>
            <a:r>
              <a:rPr lang="fr-FR" dirty="0"/>
              <a:t> </a:t>
            </a:r>
            <a:r>
              <a:rPr lang="fr-FR" dirty="0" err="1"/>
              <a:t>ist</a:t>
            </a:r>
            <a:r>
              <a:rPr lang="fr-FR" dirty="0"/>
              <a:t>. </a:t>
            </a:r>
          </a:p>
          <a:p>
            <a:endParaRPr lang="fr-FR" dirty="0" smtClean="0"/>
          </a:p>
          <a:p>
            <a:r>
              <a:rPr lang="fr-FR" dirty="0" smtClean="0"/>
              <a:t>Als </a:t>
            </a:r>
            <a:r>
              <a:rPr lang="fr-FR" dirty="0" err="1"/>
              <a:t>Beispiel</a:t>
            </a:r>
            <a:r>
              <a:rPr lang="fr-FR" dirty="0"/>
              <a:t>: </a:t>
            </a:r>
          </a:p>
          <a:p>
            <a:r>
              <a:rPr lang="fr-FR" dirty="0" err="1"/>
              <a:t>Ein</a:t>
            </a:r>
            <a:r>
              <a:rPr lang="fr-FR" dirty="0"/>
              <a:t> </a:t>
            </a:r>
            <a:r>
              <a:rPr lang="fr-FR" dirty="0" err="1"/>
              <a:t>starkes</a:t>
            </a:r>
            <a:r>
              <a:rPr lang="fr-FR" dirty="0"/>
              <a:t> </a:t>
            </a:r>
            <a:r>
              <a:rPr lang="fr-FR" dirty="0" err="1"/>
              <a:t>Selbstbewusstsein</a:t>
            </a:r>
            <a:r>
              <a:rPr lang="fr-FR" dirty="0"/>
              <a:t> </a:t>
            </a:r>
            <a:r>
              <a:rPr lang="fr-FR" dirty="0" err="1"/>
              <a:t>kann</a:t>
            </a:r>
            <a:r>
              <a:rPr lang="fr-FR" dirty="0"/>
              <a:t> </a:t>
            </a:r>
            <a:r>
              <a:rPr lang="fr-FR" dirty="0" err="1"/>
              <a:t>sich</a:t>
            </a:r>
            <a:r>
              <a:rPr lang="fr-FR" dirty="0"/>
              <a:t> </a:t>
            </a:r>
            <a:r>
              <a:rPr lang="fr-FR" dirty="0" err="1"/>
              <a:t>positiv</a:t>
            </a:r>
            <a:r>
              <a:rPr lang="fr-FR" dirty="0"/>
              <a:t> </a:t>
            </a:r>
            <a:r>
              <a:rPr lang="fr-FR" dirty="0" err="1"/>
              <a:t>auf</a:t>
            </a:r>
            <a:r>
              <a:rPr lang="fr-FR" dirty="0"/>
              <a:t> die </a:t>
            </a:r>
            <a:r>
              <a:rPr lang="fr-FR" dirty="0" err="1"/>
              <a:t>Regulierung</a:t>
            </a:r>
            <a:r>
              <a:rPr lang="fr-FR" dirty="0"/>
              <a:t> </a:t>
            </a:r>
            <a:r>
              <a:rPr lang="fr-FR" dirty="0" err="1"/>
              <a:t>sensibler</a:t>
            </a:r>
            <a:r>
              <a:rPr lang="fr-FR" dirty="0"/>
              <a:t> </a:t>
            </a:r>
            <a:r>
              <a:rPr lang="fr-FR" dirty="0" err="1"/>
              <a:t>Emotionen</a:t>
            </a:r>
            <a:r>
              <a:rPr lang="fr-FR" dirty="0"/>
              <a:t> </a:t>
            </a:r>
            <a:r>
              <a:rPr lang="fr-FR" dirty="0" err="1" smtClean="0"/>
              <a:t>auswirken</a:t>
            </a:r>
            <a:r>
              <a:rPr lang="fr-FR" dirty="0"/>
              <a:t>.</a:t>
            </a:r>
          </a:p>
          <a:p>
            <a:r>
              <a:rPr lang="fr-FR" dirty="0" err="1"/>
              <a:t>Fehlen</a:t>
            </a:r>
            <a:r>
              <a:rPr lang="fr-FR" dirty="0"/>
              <a:t> </a:t>
            </a:r>
            <a:r>
              <a:rPr lang="fr-FR" dirty="0" err="1"/>
              <a:t>von</a:t>
            </a:r>
            <a:r>
              <a:rPr lang="fr-FR" dirty="0"/>
              <a:t> </a:t>
            </a:r>
            <a:r>
              <a:rPr lang="fr-FR" dirty="0" err="1"/>
              <a:t>Kommumikationskompetenzen</a:t>
            </a:r>
            <a:r>
              <a:rPr lang="fr-FR" dirty="0"/>
              <a:t> </a:t>
            </a:r>
            <a:r>
              <a:rPr lang="fr-FR" dirty="0" err="1"/>
              <a:t>kann</a:t>
            </a:r>
            <a:r>
              <a:rPr lang="fr-FR" dirty="0"/>
              <a:t> </a:t>
            </a:r>
            <a:r>
              <a:rPr lang="fr-FR" dirty="0" err="1"/>
              <a:t>Problemlösefertigkeiten</a:t>
            </a:r>
            <a:r>
              <a:rPr lang="fr-FR" dirty="0"/>
              <a:t> </a:t>
            </a:r>
            <a:r>
              <a:rPr lang="fr-FR" dirty="0" err="1"/>
              <a:t>einschränken</a:t>
            </a:r>
            <a:r>
              <a:rPr lang="fr-FR" dirty="0"/>
              <a:t>.</a:t>
            </a:r>
          </a:p>
          <a:p>
            <a:r>
              <a:rPr lang="fr-FR" dirty="0" err="1"/>
              <a:t>Selbstbewusstsein</a:t>
            </a:r>
            <a:r>
              <a:rPr lang="fr-FR" dirty="0"/>
              <a:t> </a:t>
            </a:r>
            <a:r>
              <a:rPr lang="fr-FR" dirty="0" err="1"/>
              <a:t>ist</a:t>
            </a:r>
            <a:r>
              <a:rPr lang="fr-FR" dirty="0"/>
              <a:t> </a:t>
            </a:r>
            <a:r>
              <a:rPr lang="fr-FR" dirty="0" err="1"/>
              <a:t>eine</a:t>
            </a:r>
            <a:r>
              <a:rPr lang="fr-FR" dirty="0"/>
              <a:t> </a:t>
            </a:r>
            <a:r>
              <a:rPr lang="fr-FR" dirty="0" err="1"/>
              <a:t>Voraussetzung</a:t>
            </a:r>
            <a:r>
              <a:rPr lang="fr-FR" dirty="0"/>
              <a:t> </a:t>
            </a:r>
            <a:r>
              <a:rPr lang="fr-FR" dirty="0" err="1"/>
              <a:t>für</a:t>
            </a:r>
            <a:r>
              <a:rPr lang="fr-FR" dirty="0"/>
              <a:t> Empathie, </a:t>
            </a:r>
            <a:r>
              <a:rPr lang="fr-FR" dirty="0" err="1"/>
              <a:t>Umgang</a:t>
            </a:r>
            <a:r>
              <a:rPr lang="fr-FR" dirty="0"/>
              <a:t> mit Stress </a:t>
            </a:r>
            <a:r>
              <a:rPr lang="fr-FR" dirty="0" err="1"/>
              <a:t>und</a:t>
            </a:r>
            <a:r>
              <a:rPr lang="fr-FR" dirty="0"/>
              <a:t> </a:t>
            </a:r>
            <a:r>
              <a:rPr lang="fr-FR" dirty="0" err="1"/>
              <a:t>Emotionen</a:t>
            </a:r>
            <a:r>
              <a:rPr lang="fr-FR" dirty="0"/>
              <a:t>, </a:t>
            </a:r>
            <a:r>
              <a:rPr lang="fr-FR" dirty="0" err="1"/>
              <a:t>eine</a:t>
            </a:r>
            <a:r>
              <a:rPr lang="fr-FR" dirty="0"/>
              <a:t> </a:t>
            </a:r>
            <a:r>
              <a:rPr lang="fr-FR" dirty="0" err="1"/>
              <a:t>effiziente</a:t>
            </a:r>
            <a:r>
              <a:rPr lang="fr-FR" dirty="0"/>
              <a:t> </a:t>
            </a:r>
            <a:r>
              <a:rPr lang="fr-FR" dirty="0" err="1"/>
              <a:t>Kommunikation</a:t>
            </a:r>
            <a:r>
              <a:rPr lang="fr-FR" dirty="0"/>
              <a:t> </a:t>
            </a:r>
            <a:r>
              <a:rPr lang="fr-FR" dirty="0" err="1"/>
              <a:t>und</a:t>
            </a:r>
            <a:r>
              <a:rPr lang="fr-FR" dirty="0"/>
              <a:t> </a:t>
            </a:r>
            <a:r>
              <a:rPr lang="fr-FR" dirty="0" err="1"/>
              <a:t>Beziehungsfähigkeit</a:t>
            </a:r>
            <a:r>
              <a:rPr lang="fr-FR" dirty="0"/>
              <a:t>.</a:t>
            </a:r>
          </a:p>
          <a:p>
            <a:r>
              <a:rPr lang="fr-FR" dirty="0" err="1"/>
              <a:t>Ohne</a:t>
            </a:r>
            <a:r>
              <a:rPr lang="fr-FR" dirty="0"/>
              <a:t> Empathie </a:t>
            </a:r>
            <a:r>
              <a:rPr lang="fr-FR" dirty="0" err="1"/>
              <a:t>ist</a:t>
            </a:r>
            <a:r>
              <a:rPr lang="fr-FR" dirty="0"/>
              <a:t> die </a:t>
            </a:r>
            <a:r>
              <a:rPr lang="fr-FR" dirty="0" err="1"/>
              <a:t>Kommunikationsfertigkeit</a:t>
            </a:r>
            <a:r>
              <a:rPr lang="fr-FR" dirty="0"/>
              <a:t> </a:t>
            </a:r>
            <a:r>
              <a:rPr lang="fr-FR" dirty="0" err="1"/>
              <a:t>eingeschränkt</a:t>
            </a:r>
            <a:r>
              <a:rPr lang="fr-FR" dirty="0"/>
              <a:t>.</a:t>
            </a:r>
          </a:p>
          <a:p>
            <a:r>
              <a:rPr lang="fr-FR" dirty="0" err="1"/>
              <a:t>Kreatives</a:t>
            </a:r>
            <a:r>
              <a:rPr lang="fr-FR" dirty="0"/>
              <a:t> </a:t>
            </a:r>
            <a:r>
              <a:rPr lang="fr-FR" dirty="0" err="1"/>
              <a:t>und</a:t>
            </a:r>
            <a:r>
              <a:rPr lang="fr-FR" dirty="0"/>
              <a:t> </a:t>
            </a:r>
            <a:r>
              <a:rPr lang="fr-FR" dirty="0" err="1"/>
              <a:t>kritisches</a:t>
            </a:r>
            <a:r>
              <a:rPr lang="fr-FR" dirty="0"/>
              <a:t> </a:t>
            </a:r>
            <a:r>
              <a:rPr lang="fr-FR" dirty="0" err="1"/>
              <a:t>Denken</a:t>
            </a:r>
            <a:r>
              <a:rPr lang="fr-FR" dirty="0"/>
              <a:t> </a:t>
            </a:r>
            <a:r>
              <a:rPr lang="fr-FR" dirty="0" err="1"/>
              <a:t>sind</a:t>
            </a:r>
            <a:r>
              <a:rPr lang="fr-FR" dirty="0"/>
              <a:t> </a:t>
            </a:r>
            <a:r>
              <a:rPr lang="fr-FR" dirty="0" err="1"/>
              <a:t>wichtig</a:t>
            </a:r>
            <a:r>
              <a:rPr lang="fr-FR" dirty="0"/>
              <a:t> </a:t>
            </a:r>
            <a:r>
              <a:rPr lang="fr-FR" dirty="0" err="1"/>
              <a:t>für</a:t>
            </a:r>
            <a:r>
              <a:rPr lang="fr-FR" dirty="0"/>
              <a:t> </a:t>
            </a:r>
            <a:r>
              <a:rPr lang="fr-FR" dirty="0" err="1"/>
              <a:t>Problemlösefertigkeiten</a:t>
            </a:r>
            <a:r>
              <a:rPr lang="fr-FR" dirty="0"/>
              <a:t> </a:t>
            </a:r>
            <a:r>
              <a:rPr lang="fr-FR" dirty="0" err="1"/>
              <a:t>und</a:t>
            </a:r>
            <a:r>
              <a:rPr lang="fr-FR" dirty="0"/>
              <a:t> </a:t>
            </a:r>
            <a:r>
              <a:rPr lang="fr-FR" dirty="0" err="1"/>
              <a:t>Entscheidungsprozesse</a:t>
            </a:r>
            <a:r>
              <a:rPr lang="fr-FR" dirty="0"/>
              <a:t>.</a:t>
            </a:r>
          </a:p>
          <a:p>
            <a:endParaRPr lang="fr-FR" dirty="0"/>
          </a:p>
          <a:p>
            <a:pPr>
              <a:buFontTx/>
              <a:buNone/>
            </a:pPr>
            <a:endParaRPr lang="de-CH" dirty="0">
              <a:latin typeface="Arial" pitchFamily="34" charset="0"/>
              <a:ea typeface="ＭＳ Ｐゴシック" pitchFamily="34" charset="-128"/>
              <a:sym typeface="Wingdings" pitchFamily="2" charset="2"/>
            </a:endParaRPr>
          </a:p>
        </p:txBody>
      </p:sp>
      <p:sp>
        <p:nvSpPr>
          <p:cNvPr id="25603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C8A9F3B-DE3F-4EC4-B38E-C93FBE9A3B20}" type="slidenum">
              <a:rPr lang="de-CH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48410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374582-CC46-44BB-9CFA-315031AE9788}" type="slidenum">
              <a:rPr lang="fr-FR"/>
              <a:pPr/>
              <a:t>5</a:t>
            </a:fld>
            <a:endParaRPr lang="fr-FR" dirty="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dirty="0" err="1"/>
              <a:t>Clever</a:t>
            </a:r>
            <a:r>
              <a:rPr lang="fr-CH" dirty="0"/>
              <a:t> Club: </a:t>
            </a:r>
            <a:r>
              <a:rPr lang="fr-CH" dirty="0" err="1"/>
              <a:t>ein</a:t>
            </a:r>
            <a:r>
              <a:rPr lang="fr-CH" dirty="0"/>
              <a:t> </a:t>
            </a:r>
            <a:r>
              <a:rPr lang="fr-CH" dirty="0" err="1"/>
              <a:t>Programm</a:t>
            </a:r>
            <a:r>
              <a:rPr lang="fr-CH" dirty="0"/>
              <a:t> </a:t>
            </a:r>
            <a:r>
              <a:rPr lang="fr-CH" dirty="0" err="1"/>
              <a:t>zur</a:t>
            </a:r>
            <a:r>
              <a:rPr lang="fr-CH" dirty="0"/>
              <a:t> </a:t>
            </a:r>
            <a:r>
              <a:rPr lang="fr-CH" dirty="0" err="1"/>
              <a:t>Förderung</a:t>
            </a:r>
            <a:r>
              <a:rPr lang="fr-CH" dirty="0"/>
              <a:t> der </a:t>
            </a:r>
            <a:r>
              <a:rPr lang="fr-CH" dirty="0" err="1"/>
              <a:t>psychosozialen</a:t>
            </a:r>
            <a:r>
              <a:rPr lang="fr-CH" dirty="0"/>
              <a:t> </a:t>
            </a:r>
            <a:r>
              <a:rPr lang="fr-CH" dirty="0" err="1"/>
              <a:t>Kompetenzen</a:t>
            </a:r>
            <a:endParaRPr lang="fr-CH" dirty="0"/>
          </a:p>
          <a:p>
            <a:endParaRPr lang="fr-CH" b="1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err="1" smtClean="0"/>
              <a:t>Grundlegende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Gefühle</a:t>
            </a:r>
            <a:r>
              <a:rPr lang="fr-CH" baseline="0" dirty="0" smtClean="0"/>
              <a:t> </a:t>
            </a:r>
            <a:r>
              <a:rPr lang="fr-CH" dirty="0" smtClean="0"/>
              <a:t>( </a:t>
            </a:r>
            <a:r>
              <a:rPr lang="fr-CH" dirty="0" err="1" smtClean="0"/>
              <a:t>glücklich</a:t>
            </a:r>
            <a:r>
              <a:rPr lang="fr-CH" dirty="0" smtClean="0"/>
              <a:t>, </a:t>
            </a:r>
            <a:r>
              <a:rPr lang="fr-CH" dirty="0" err="1" smtClean="0"/>
              <a:t>traurig</a:t>
            </a:r>
            <a:r>
              <a:rPr lang="fr-CH" dirty="0" smtClean="0"/>
              <a:t>,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wütend</a:t>
            </a:r>
            <a:r>
              <a:rPr lang="fr-CH" baseline="0" dirty="0" smtClean="0"/>
              <a:t>, </a:t>
            </a:r>
            <a:r>
              <a:rPr lang="fr-CH" baseline="0" dirty="0" err="1" smtClean="0"/>
              <a:t>geärgert</a:t>
            </a:r>
            <a:r>
              <a:rPr lang="fr-CH" baseline="0" dirty="0" smtClean="0"/>
              <a:t>, </a:t>
            </a:r>
            <a:r>
              <a:rPr lang="fr-CH" baseline="0" dirty="0" err="1" smtClean="0"/>
              <a:t>neidisch</a:t>
            </a:r>
            <a:r>
              <a:rPr lang="fr-CH" baseline="0" dirty="0" smtClean="0"/>
              <a:t> und </a:t>
            </a:r>
            <a:r>
              <a:rPr lang="fr-CH" baseline="0" dirty="0" err="1" smtClean="0"/>
              <a:t>nervös</a:t>
            </a:r>
            <a:r>
              <a:rPr lang="fr-CH" baseline="0" dirty="0" smtClean="0"/>
              <a:t>) </a:t>
            </a:r>
          </a:p>
          <a:p>
            <a:r>
              <a:rPr lang="fr-CH" baseline="0" dirty="0" err="1" smtClean="0"/>
              <a:t>Wiederholung</a:t>
            </a:r>
            <a:r>
              <a:rPr lang="fr-CH" baseline="0" dirty="0" smtClean="0"/>
              <a:t> </a:t>
            </a:r>
            <a:r>
              <a:rPr lang="fr-CH" baseline="0" dirty="0" err="1" smtClean="0"/>
              <a:t>ist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wichtig</a:t>
            </a:r>
            <a:r>
              <a:rPr lang="fr-CH" baseline="0" dirty="0" smtClean="0"/>
              <a:t> </a:t>
            </a:r>
            <a:r>
              <a:rPr lang="fr-CH" baseline="0" dirty="0" err="1" smtClean="0"/>
              <a:t>um</a:t>
            </a:r>
            <a:r>
              <a:rPr lang="fr-CH" baseline="0" dirty="0" smtClean="0"/>
              <a:t> die </a:t>
            </a:r>
            <a:r>
              <a:rPr lang="fr-CH" baseline="0" dirty="0" err="1" smtClean="0"/>
              <a:t>anvisierten</a:t>
            </a:r>
            <a:r>
              <a:rPr lang="fr-CH" baseline="0" dirty="0" smtClean="0"/>
              <a:t> </a:t>
            </a:r>
            <a:r>
              <a:rPr lang="fr-CH" baseline="0" dirty="0" err="1" smtClean="0"/>
              <a:t>Fertigkeiten</a:t>
            </a:r>
            <a:r>
              <a:rPr lang="fr-CH" baseline="0" dirty="0" smtClean="0"/>
              <a:t> </a:t>
            </a:r>
            <a:r>
              <a:rPr lang="fr-CH" baseline="0" dirty="0" err="1" smtClean="0"/>
              <a:t>zu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trainieren</a:t>
            </a:r>
            <a:r>
              <a:rPr lang="fr-CH" baseline="0" dirty="0" smtClean="0"/>
              <a:t>. </a:t>
            </a:r>
          </a:p>
          <a:p>
            <a:r>
              <a:rPr lang="de-CH" baseline="0" dirty="0" smtClean="0"/>
              <a:t>Je mehr man verschiedene Lösungen berücksichtigt und einsetzt um Probleme zu lösen, desto grösser ist die Wahrscheinlichkeit, dass wir uns erfolgreich anpassen.</a:t>
            </a:r>
          </a:p>
          <a:p>
            <a:r>
              <a:rPr lang="de-CH" baseline="0" dirty="0" smtClean="0"/>
              <a:t>Sich den Schwierigkeiten anzupassen, ermöglicht den bestehenden und zukünftigen Schwierigkeiten standhalten zu können (Jugend- und Erwachsenenalter).</a:t>
            </a:r>
          </a:p>
          <a:p>
            <a:endParaRPr lang="de-CH" baseline="0" dirty="0" smtClean="0"/>
          </a:p>
          <a:p>
            <a:endParaRPr lang="fr-CH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baseline="0" dirty="0"/>
              <a:t>Rolle der </a:t>
            </a:r>
            <a:r>
              <a:rPr lang="fr-CH" baseline="0" dirty="0" err="1"/>
              <a:t>Betreuenden</a:t>
            </a:r>
            <a:r>
              <a:rPr lang="fr-CH" baseline="0" dirty="0"/>
              <a:t> (</a:t>
            </a:r>
            <a:r>
              <a:rPr lang="fr-FR" sz="1200" dirty="0">
                <a:cs typeface="Times New Roman" charset="0"/>
              </a:rPr>
              <a:t>Luis E, </a:t>
            </a:r>
            <a:r>
              <a:rPr lang="fr-FR" sz="1200" dirty="0" err="1">
                <a:cs typeface="Times New Roman" charset="0"/>
              </a:rPr>
              <a:t>Lamboy</a:t>
            </a:r>
            <a:r>
              <a:rPr lang="fr-FR" sz="1200" dirty="0">
                <a:cs typeface="Times New Roman" charset="0"/>
              </a:rPr>
              <a:t> B, Les compétences psychosociales, définition et état des connaissances. Santé en action No 431).</a:t>
            </a:r>
            <a:endParaRPr lang="fr-CH" baseline="0" dirty="0"/>
          </a:p>
          <a:p>
            <a:r>
              <a:rPr lang="fr-FR" dirty="0"/>
              <a:t>- </a:t>
            </a:r>
            <a:r>
              <a:rPr lang="fr-FR" dirty="0" err="1"/>
              <a:t>Begleiten</a:t>
            </a:r>
            <a:r>
              <a:rPr lang="fr-FR" dirty="0"/>
              <a:t> </a:t>
            </a:r>
          </a:p>
          <a:p>
            <a:r>
              <a:rPr lang="fr-FR" dirty="0"/>
              <a:t>- Am </a:t>
            </a:r>
            <a:r>
              <a:rPr lang="fr-FR" dirty="0" err="1"/>
              <a:t>Prozess</a:t>
            </a:r>
            <a:r>
              <a:rPr lang="fr-FR" dirty="0"/>
              <a:t> </a:t>
            </a:r>
            <a:r>
              <a:rPr lang="fr-FR" dirty="0" err="1"/>
              <a:t>teilnehmen</a:t>
            </a:r>
            <a:endParaRPr lang="fr-FR" dirty="0"/>
          </a:p>
          <a:p>
            <a:r>
              <a:rPr lang="fr-FR" dirty="0"/>
              <a:t>- </a:t>
            </a:r>
            <a:r>
              <a:rPr lang="fr-FR" dirty="0" err="1"/>
              <a:t>Respektieren</a:t>
            </a:r>
            <a:r>
              <a:rPr lang="fr-FR" dirty="0"/>
              <a:t> der </a:t>
            </a:r>
            <a:r>
              <a:rPr lang="fr-FR" dirty="0" err="1"/>
              <a:t>verschiedenen</a:t>
            </a:r>
            <a:r>
              <a:rPr lang="fr-FR" dirty="0"/>
              <a:t> </a:t>
            </a:r>
            <a:r>
              <a:rPr lang="fr-FR" dirty="0" err="1"/>
              <a:t>Meinungen</a:t>
            </a:r>
            <a:r>
              <a:rPr lang="fr-FR" dirty="0"/>
              <a:t> (</a:t>
            </a:r>
            <a:r>
              <a:rPr lang="fr-FR" dirty="0" err="1"/>
              <a:t>einladen</a:t>
            </a:r>
            <a:r>
              <a:rPr lang="fr-FR" dirty="0"/>
              <a:t> </a:t>
            </a:r>
            <a:r>
              <a:rPr lang="fr-FR" dirty="0" err="1"/>
              <a:t>Erfahrungen</a:t>
            </a:r>
            <a:r>
              <a:rPr lang="fr-FR" dirty="0"/>
              <a:t> </a:t>
            </a:r>
            <a:r>
              <a:rPr lang="fr-FR" dirty="0" err="1"/>
              <a:t>zu</a:t>
            </a:r>
            <a:r>
              <a:rPr lang="fr-FR" dirty="0"/>
              <a:t> </a:t>
            </a:r>
            <a:r>
              <a:rPr lang="fr-FR" dirty="0" err="1"/>
              <a:t>teilen</a:t>
            </a:r>
            <a:r>
              <a:rPr lang="fr-FR" dirty="0"/>
              <a:t>) </a:t>
            </a:r>
          </a:p>
          <a:p>
            <a:r>
              <a:rPr lang="fr-FR" dirty="0"/>
              <a:t>- </a:t>
            </a:r>
            <a:r>
              <a:rPr lang="fr-FR" dirty="0" err="1"/>
              <a:t>Erlebtes</a:t>
            </a:r>
            <a:r>
              <a:rPr lang="fr-FR" dirty="0"/>
              <a:t> und </a:t>
            </a:r>
            <a:r>
              <a:rPr lang="fr-FR" dirty="0" err="1"/>
              <a:t>Gesagtes</a:t>
            </a:r>
            <a:r>
              <a:rPr lang="fr-FR" dirty="0"/>
              <a:t> </a:t>
            </a:r>
            <a:r>
              <a:rPr lang="fr-FR" dirty="0" err="1"/>
              <a:t>wohlwollend</a:t>
            </a:r>
            <a:r>
              <a:rPr lang="fr-FR" dirty="0"/>
              <a:t> </a:t>
            </a:r>
            <a:r>
              <a:rPr lang="fr-FR" dirty="0" err="1"/>
              <a:t>aufnehmen</a:t>
            </a:r>
            <a:r>
              <a:rPr lang="fr-FR" dirty="0"/>
              <a:t>, </a:t>
            </a:r>
            <a:r>
              <a:rPr lang="fr-FR" dirty="0" err="1"/>
              <a:t>ohne</a:t>
            </a:r>
            <a:r>
              <a:rPr lang="fr-FR" dirty="0"/>
              <a:t> </a:t>
            </a:r>
            <a:r>
              <a:rPr lang="fr-FR" dirty="0" err="1"/>
              <a:t>zu</a:t>
            </a:r>
            <a:r>
              <a:rPr lang="fr-FR" dirty="0"/>
              <a:t> </a:t>
            </a:r>
            <a:r>
              <a:rPr lang="fr-FR" dirty="0" err="1"/>
              <a:t>werten</a:t>
            </a:r>
            <a:endParaRPr lang="fr-FR" dirty="0"/>
          </a:p>
          <a:p>
            <a:r>
              <a:rPr lang="fr-FR" dirty="0"/>
              <a:t>- </a:t>
            </a:r>
            <a:r>
              <a:rPr lang="fr-FR" dirty="0" err="1"/>
              <a:t>Orientierung</a:t>
            </a:r>
            <a:r>
              <a:rPr lang="fr-FR" dirty="0"/>
              <a:t> </a:t>
            </a:r>
            <a:r>
              <a:rPr lang="fr-FR" dirty="0" err="1"/>
              <a:t>hin</a:t>
            </a:r>
            <a:r>
              <a:rPr lang="fr-FR" dirty="0"/>
              <a:t> </a:t>
            </a:r>
            <a:r>
              <a:rPr lang="fr-FR" dirty="0" err="1"/>
              <a:t>zu</a:t>
            </a:r>
            <a:r>
              <a:rPr lang="fr-FR" dirty="0"/>
              <a:t> </a:t>
            </a:r>
            <a:r>
              <a:rPr lang="fr-FR" dirty="0" err="1"/>
              <a:t>Ressourcen</a:t>
            </a:r>
            <a:r>
              <a:rPr lang="fr-FR" dirty="0"/>
              <a:t> und </a:t>
            </a:r>
            <a:r>
              <a:rPr lang="fr-FR" dirty="0" err="1"/>
              <a:t>Potenzial</a:t>
            </a:r>
            <a:r>
              <a:rPr lang="fr-FR" dirty="0"/>
              <a:t> der </a:t>
            </a:r>
            <a:r>
              <a:rPr lang="fr-FR" dirty="0" err="1"/>
              <a:t>Kinder</a:t>
            </a:r>
            <a:endParaRPr lang="fr-FR" dirty="0"/>
          </a:p>
          <a:p>
            <a:r>
              <a:rPr lang="fr-FR" dirty="0"/>
              <a:t>- </a:t>
            </a:r>
            <a:r>
              <a:rPr lang="fr-FR" dirty="0" err="1"/>
              <a:t>Handlungsmöglichkeiten</a:t>
            </a:r>
            <a:r>
              <a:rPr lang="fr-FR" dirty="0"/>
              <a:t> und </a:t>
            </a:r>
            <a:r>
              <a:rPr lang="fr-FR" dirty="0" err="1"/>
              <a:t>begünstigende</a:t>
            </a:r>
            <a:r>
              <a:rPr lang="fr-FR" dirty="0"/>
              <a:t> </a:t>
            </a:r>
            <a:r>
              <a:rPr lang="fr-FR" dirty="0" err="1"/>
              <a:t>Haltungen</a:t>
            </a:r>
            <a:r>
              <a:rPr lang="fr-FR" dirty="0"/>
              <a:t> </a:t>
            </a:r>
            <a:r>
              <a:rPr lang="fr-FR" dirty="0" err="1"/>
              <a:t>aufzeigen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FE968-C157-4151-B63E-F94C0743B519}" type="slidenum">
              <a:rPr lang="de-CH" smtClean="0"/>
              <a:pPr/>
              <a:t>6</a:t>
            </a:fld>
            <a:endParaRPr lang="de-CH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Hörspielgeschichten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Kindern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erarbeitet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geschrieben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aufgenommen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ihre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Sprache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ihre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Situationen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Durch Fachpersonen</a:t>
            </a:r>
            <a:r>
              <a:rPr lang="de-CH" baseline="0" dirty="0">
                <a:latin typeface="Arial" panose="020B0604020202020204" pitchFamily="34" charset="0"/>
                <a:cs typeface="Arial" panose="020B0604020202020204" pitchFamily="34" charset="0"/>
              </a:rPr>
              <a:t> begleitet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«Peer to Peer» -&gt;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selbst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erkennen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damit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identifizieren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Fiktive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Situationen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Distanz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ohne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Gefahr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behandeln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Verschiedene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Alltagssituationen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82BB2-DB72-489D-B47B-92DECD6F2EFC}" type="slidenum">
              <a:rPr lang="fr-CH" smtClean="0"/>
              <a:pPr/>
              <a:t>7</a:t>
            </a:fld>
            <a:endParaRPr lang="fr-C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7F5B25-4496-4C23-A307-3ED77E248173}" type="slidenum">
              <a:rPr lang="fr-FR"/>
              <a:pPr/>
              <a:t>8</a:t>
            </a:fld>
            <a:endParaRPr lang="fr-FR" dirty="0"/>
          </a:p>
        </p:txBody>
      </p:sp>
      <p:sp>
        <p:nvSpPr>
          <p:cNvPr id="154626" name="Rectangle 307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1323249" y="3228979"/>
            <a:ext cx="7280151" cy="3058573"/>
          </a:xfrm>
        </p:spPr>
        <p:txBody>
          <a:bodyPr/>
          <a:lstStyle/>
          <a:p>
            <a:r>
              <a:rPr lang="de-DE" dirty="0" smtClean="0"/>
              <a:t>Wenn von Anfang an ein bestimmter Ablauf festgelegt wird, verinnerlichen die Kinder rasch diese Struktur und richten sich auch danach. </a:t>
            </a:r>
          </a:p>
          <a:p>
            <a:r>
              <a:rPr lang="de-DE" dirty="0" smtClean="0"/>
              <a:t>Ein solches Vorgehen vermittelt den Kindern Sicherheit, weil sie wissen, was sie erwartet. Ein geregeltes Vorgehen verhindert zudem, dass die Gruppe ins Chaos abgleitet.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686624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CH" dirty="0"/>
              <a:t>Hörspielgeschichte</a:t>
            </a:r>
            <a:r>
              <a:rPr lang="de-CH" baseline="0" dirty="0"/>
              <a:t> abspielen</a:t>
            </a:r>
          </a:p>
          <a:p>
            <a:endParaRPr lang="de-CH" baseline="0" dirty="0"/>
          </a:p>
          <a:p>
            <a:r>
              <a:rPr lang="de-CH" baseline="0" dirty="0"/>
              <a:t>Beispiel für Diskussionsfragen aufzeigen,</a:t>
            </a:r>
          </a:p>
          <a:p>
            <a:r>
              <a:rPr lang="de-CH" baseline="0" dirty="0"/>
              <a:t>Diskussionsrunde starten:</a:t>
            </a:r>
          </a:p>
          <a:p>
            <a:endParaRPr lang="de-CH" dirty="0"/>
          </a:p>
          <a:p>
            <a:r>
              <a:rPr lang="fr-CH" sz="1200" dirty="0" err="1"/>
              <a:t>Geschichte</a:t>
            </a:r>
            <a:r>
              <a:rPr lang="fr-CH" sz="1200" dirty="0"/>
              <a:t> in </a:t>
            </a:r>
            <a:r>
              <a:rPr lang="fr-CH" sz="1200" dirty="0" err="1"/>
              <a:t>offener</a:t>
            </a:r>
            <a:r>
              <a:rPr lang="fr-CH" sz="1200" dirty="0"/>
              <a:t> </a:t>
            </a:r>
            <a:r>
              <a:rPr lang="fr-CH" sz="1200" dirty="0" err="1"/>
              <a:t>Diskussion</a:t>
            </a:r>
            <a:r>
              <a:rPr lang="fr-CH" sz="1200" dirty="0"/>
              <a:t> </a:t>
            </a:r>
            <a:r>
              <a:rPr lang="fr-CH" sz="1200" dirty="0" err="1"/>
              <a:t>vertiefen</a:t>
            </a:r>
            <a:r>
              <a:rPr lang="fr-CH" sz="1200" dirty="0"/>
              <a:t> (</a:t>
            </a:r>
            <a:r>
              <a:rPr lang="fr-CH" sz="1200" dirty="0" err="1"/>
              <a:t>oft</a:t>
            </a:r>
            <a:r>
              <a:rPr lang="fr-CH" sz="1200" dirty="0"/>
              <a:t> </a:t>
            </a:r>
            <a:r>
              <a:rPr lang="fr-CH" sz="1200" dirty="0" err="1"/>
              <a:t>spontan</a:t>
            </a:r>
            <a:r>
              <a:rPr lang="fr-CH" sz="1200" dirty="0"/>
              <a:t>) </a:t>
            </a:r>
          </a:p>
          <a:p>
            <a:r>
              <a:rPr lang="fr-CH" sz="1200" dirty="0" err="1"/>
              <a:t>Eigene</a:t>
            </a:r>
            <a:r>
              <a:rPr lang="fr-CH" sz="1200" dirty="0"/>
              <a:t> </a:t>
            </a:r>
            <a:r>
              <a:rPr lang="fr-CH" sz="1200" dirty="0" err="1"/>
              <a:t>Erfahrungen</a:t>
            </a:r>
            <a:r>
              <a:rPr lang="fr-CH" sz="1200" dirty="0"/>
              <a:t> und </a:t>
            </a:r>
            <a:r>
              <a:rPr lang="fr-CH" sz="1200" dirty="0" err="1"/>
              <a:t>Gefühle</a:t>
            </a:r>
            <a:r>
              <a:rPr lang="fr-CH" sz="1200" dirty="0"/>
              <a:t> </a:t>
            </a:r>
            <a:r>
              <a:rPr lang="fr-CH" sz="1200" dirty="0" err="1"/>
              <a:t>mitteilen</a:t>
            </a:r>
            <a:r>
              <a:rPr lang="fr-CH" sz="1200" dirty="0"/>
              <a:t> </a:t>
            </a:r>
          </a:p>
          <a:p>
            <a:pPr marL="0" indent="0">
              <a:buNone/>
            </a:pPr>
            <a:r>
              <a:rPr lang="fr-CH" sz="1200" dirty="0"/>
              <a:t>	-&gt; </a:t>
            </a:r>
            <a:r>
              <a:rPr lang="fr-CH" sz="1200" dirty="0" err="1"/>
              <a:t>Erkennen</a:t>
            </a:r>
            <a:r>
              <a:rPr lang="fr-CH" sz="1200" dirty="0"/>
              <a:t>, </a:t>
            </a:r>
            <a:r>
              <a:rPr lang="fr-CH" sz="1200" dirty="0" err="1"/>
              <a:t>dass</a:t>
            </a:r>
            <a:r>
              <a:rPr lang="fr-CH" sz="1200" dirty="0"/>
              <a:t> man </a:t>
            </a:r>
            <a:r>
              <a:rPr lang="fr-CH" sz="1200" dirty="0" err="1"/>
              <a:t>nicht</a:t>
            </a:r>
            <a:r>
              <a:rPr lang="fr-CH" sz="1200" dirty="0"/>
              <a:t> </a:t>
            </a:r>
            <a:r>
              <a:rPr lang="fr-CH" sz="1200" dirty="0" err="1"/>
              <a:t>allein</a:t>
            </a:r>
            <a:r>
              <a:rPr lang="fr-CH" sz="1200" dirty="0"/>
              <a:t> </a:t>
            </a:r>
            <a:r>
              <a:rPr lang="fr-CH" sz="1200" dirty="0" err="1"/>
              <a:t>ist</a:t>
            </a:r>
            <a:r>
              <a:rPr lang="fr-CH" sz="1200" dirty="0"/>
              <a:t> mit </a:t>
            </a:r>
            <a:r>
              <a:rPr lang="fr-CH" sz="1200" dirty="0" err="1"/>
              <a:t>Schwierigkeiten</a:t>
            </a:r>
            <a:r>
              <a:rPr lang="fr-CH" sz="1200" dirty="0"/>
              <a:t> </a:t>
            </a:r>
            <a:r>
              <a:rPr lang="fr-CH" sz="1200" dirty="0" err="1"/>
              <a:t>oder</a:t>
            </a:r>
            <a:r>
              <a:rPr lang="fr-CH" sz="1200" dirty="0"/>
              <a:t> </a:t>
            </a:r>
            <a:r>
              <a:rPr lang="fr-CH" sz="1200" dirty="0" err="1"/>
              <a:t>Ängsten</a:t>
            </a:r>
            <a:r>
              <a:rPr lang="fr-CH" sz="1200" dirty="0"/>
              <a:t> </a:t>
            </a:r>
          </a:p>
          <a:p>
            <a:pPr marL="0" indent="0">
              <a:buNone/>
            </a:pPr>
            <a:r>
              <a:rPr lang="fr-CH" sz="1200" dirty="0"/>
              <a:t>	-&gt; Um </a:t>
            </a:r>
            <a:r>
              <a:rPr lang="fr-CH" sz="1200" dirty="0" err="1"/>
              <a:t>Schwierigkeiten</a:t>
            </a:r>
            <a:r>
              <a:rPr lang="fr-CH" sz="1200" dirty="0"/>
              <a:t> </a:t>
            </a:r>
            <a:r>
              <a:rPr lang="fr-CH" sz="1200" dirty="0" err="1"/>
              <a:t>zu</a:t>
            </a:r>
            <a:r>
              <a:rPr lang="fr-CH" sz="1200" dirty="0"/>
              <a:t> </a:t>
            </a:r>
            <a:r>
              <a:rPr lang="fr-CH" sz="1200" dirty="0" err="1"/>
              <a:t>lösen</a:t>
            </a:r>
            <a:r>
              <a:rPr lang="fr-CH" sz="1200" dirty="0"/>
              <a:t>: </a:t>
            </a:r>
            <a:r>
              <a:rPr lang="fr-CH" sz="1200" dirty="0" err="1"/>
              <a:t>Hilfestellung</a:t>
            </a:r>
            <a:r>
              <a:rPr lang="fr-CH" sz="1200" dirty="0"/>
              <a:t> </a:t>
            </a:r>
            <a:r>
              <a:rPr lang="fr-CH" sz="1200" dirty="0" err="1"/>
              <a:t>oder</a:t>
            </a:r>
            <a:r>
              <a:rPr lang="fr-CH" sz="1200" dirty="0"/>
              <a:t> </a:t>
            </a:r>
            <a:r>
              <a:rPr lang="fr-CH" sz="1200" dirty="0" err="1"/>
              <a:t>Hilfe</a:t>
            </a:r>
            <a:r>
              <a:rPr lang="fr-CH" sz="1200" dirty="0"/>
              <a:t> </a:t>
            </a:r>
            <a:r>
              <a:rPr lang="fr-CH" sz="1200" dirty="0" err="1"/>
              <a:t>suchen</a:t>
            </a:r>
            <a:r>
              <a:rPr lang="fr-CH" sz="1200" dirty="0"/>
              <a:t> </a:t>
            </a:r>
          </a:p>
          <a:p>
            <a:r>
              <a:rPr lang="fr-CH" sz="1200" dirty="0" err="1"/>
              <a:t>Versichern</a:t>
            </a:r>
            <a:r>
              <a:rPr lang="fr-CH" sz="1200" dirty="0"/>
              <a:t>, </a:t>
            </a:r>
            <a:r>
              <a:rPr lang="fr-CH" sz="1200" dirty="0" err="1"/>
              <a:t>dass</a:t>
            </a:r>
            <a:r>
              <a:rPr lang="fr-CH" sz="1200" dirty="0"/>
              <a:t> </a:t>
            </a:r>
            <a:r>
              <a:rPr lang="fr-CH" sz="1200" dirty="0" err="1"/>
              <a:t>Geschichte</a:t>
            </a:r>
            <a:r>
              <a:rPr lang="fr-CH" sz="1200" dirty="0"/>
              <a:t> </a:t>
            </a:r>
            <a:r>
              <a:rPr lang="fr-CH" sz="1200" dirty="0" err="1"/>
              <a:t>verstanden</a:t>
            </a:r>
            <a:r>
              <a:rPr lang="fr-CH" sz="1200" dirty="0"/>
              <a:t> </a:t>
            </a:r>
            <a:r>
              <a:rPr lang="fr-CH" sz="1200" dirty="0" err="1"/>
              <a:t>wurde</a:t>
            </a:r>
            <a:r>
              <a:rPr lang="fr-CH" sz="1200" dirty="0"/>
              <a:t> (in </a:t>
            </a:r>
            <a:r>
              <a:rPr lang="fr-CH" sz="1200" dirty="0" err="1"/>
              <a:t>eigenen</a:t>
            </a:r>
            <a:r>
              <a:rPr lang="fr-CH" sz="1200" dirty="0"/>
              <a:t> </a:t>
            </a:r>
            <a:r>
              <a:rPr lang="fr-CH" sz="1200" dirty="0" err="1"/>
              <a:t>Worten</a:t>
            </a:r>
            <a:r>
              <a:rPr lang="fr-CH" sz="1200" dirty="0"/>
              <a:t> </a:t>
            </a:r>
            <a:r>
              <a:rPr lang="fr-CH" sz="1200" dirty="0" err="1"/>
              <a:t>zusammenfassen</a:t>
            </a:r>
            <a:r>
              <a:rPr lang="fr-CH" sz="1200" dirty="0"/>
              <a:t>) </a:t>
            </a:r>
          </a:p>
          <a:p>
            <a:r>
              <a:rPr lang="fr-CH" sz="1200" dirty="0" err="1"/>
              <a:t>Jedes</a:t>
            </a:r>
            <a:r>
              <a:rPr lang="fr-CH" sz="1200" dirty="0"/>
              <a:t> </a:t>
            </a:r>
            <a:r>
              <a:rPr lang="fr-CH" sz="1200" dirty="0" err="1"/>
              <a:t>Kind</a:t>
            </a:r>
            <a:r>
              <a:rPr lang="fr-CH" sz="1200" dirty="0"/>
              <a:t> </a:t>
            </a:r>
            <a:r>
              <a:rPr lang="fr-CH" sz="1200" dirty="0" err="1"/>
              <a:t>darf</a:t>
            </a:r>
            <a:r>
              <a:rPr lang="fr-CH" sz="1200" dirty="0"/>
              <a:t> </a:t>
            </a:r>
            <a:r>
              <a:rPr lang="fr-CH" sz="1200" dirty="0" err="1"/>
              <a:t>sich</a:t>
            </a:r>
            <a:r>
              <a:rPr lang="fr-CH" sz="1200" dirty="0"/>
              <a:t> </a:t>
            </a:r>
            <a:r>
              <a:rPr lang="fr-CH" sz="1200" dirty="0" err="1"/>
              <a:t>ausdrücken</a:t>
            </a:r>
            <a:r>
              <a:rPr lang="fr-CH" sz="1200" dirty="0"/>
              <a:t> </a:t>
            </a:r>
            <a:r>
              <a:rPr lang="fr-CH" sz="1200" dirty="0" err="1"/>
              <a:t>oder</a:t>
            </a:r>
            <a:r>
              <a:rPr lang="fr-CH" sz="1200" dirty="0"/>
              <a:t> </a:t>
            </a:r>
            <a:r>
              <a:rPr lang="fr-CH" sz="1200" dirty="0" err="1"/>
              <a:t>nur</a:t>
            </a:r>
            <a:r>
              <a:rPr lang="fr-CH" sz="1200" dirty="0"/>
              <a:t> </a:t>
            </a:r>
            <a:r>
              <a:rPr lang="fr-CH" sz="1200" dirty="0" err="1"/>
              <a:t>zuhören</a:t>
            </a:r>
            <a:r>
              <a:rPr lang="fr-CH" sz="1200" dirty="0"/>
              <a:t> </a:t>
            </a:r>
          </a:p>
          <a:p>
            <a:r>
              <a:rPr lang="fr-CH" sz="1200" dirty="0" err="1"/>
              <a:t>Wenn</a:t>
            </a:r>
            <a:r>
              <a:rPr lang="fr-CH" sz="1200" dirty="0"/>
              <a:t> </a:t>
            </a:r>
            <a:r>
              <a:rPr lang="fr-CH" sz="1200" dirty="0" err="1"/>
              <a:t>Diskussion</a:t>
            </a:r>
            <a:r>
              <a:rPr lang="fr-CH" sz="1200" dirty="0"/>
              <a:t> lange </a:t>
            </a:r>
            <a:r>
              <a:rPr lang="fr-CH" sz="1200" dirty="0" err="1"/>
              <a:t>dauert</a:t>
            </a:r>
            <a:r>
              <a:rPr lang="fr-CH" sz="1200" dirty="0"/>
              <a:t>, </a:t>
            </a:r>
            <a:r>
              <a:rPr lang="fr-CH" sz="1200" dirty="0" err="1"/>
              <a:t>nicht</a:t>
            </a:r>
            <a:r>
              <a:rPr lang="fr-CH" sz="1200" dirty="0"/>
              <a:t> </a:t>
            </a:r>
            <a:r>
              <a:rPr lang="fr-CH" sz="1200" dirty="0" err="1"/>
              <a:t>unterbrechen</a:t>
            </a:r>
            <a:r>
              <a:rPr lang="fr-CH" sz="1200" dirty="0"/>
              <a:t> (</a:t>
            </a:r>
            <a:r>
              <a:rPr lang="fr-CH" sz="1200" dirty="0" err="1"/>
              <a:t>Austausch</a:t>
            </a:r>
            <a:r>
              <a:rPr lang="fr-CH" sz="1200" dirty="0"/>
              <a:t> </a:t>
            </a:r>
            <a:r>
              <a:rPr lang="fr-CH" sz="1200" dirty="0" err="1"/>
              <a:t>entscheidend</a:t>
            </a:r>
            <a:r>
              <a:rPr lang="fr-CH" sz="1200" dirty="0"/>
              <a:t>), </a:t>
            </a:r>
            <a:r>
              <a:rPr lang="fr-CH" sz="1200" dirty="0" err="1"/>
              <a:t>Thema</a:t>
            </a:r>
            <a:r>
              <a:rPr lang="fr-CH" sz="1200" dirty="0"/>
              <a:t> </a:t>
            </a:r>
            <a:r>
              <a:rPr lang="fr-CH" sz="1200" dirty="0" err="1"/>
              <a:t>bei</a:t>
            </a:r>
            <a:r>
              <a:rPr lang="fr-CH" sz="1200" dirty="0"/>
              <a:t> </a:t>
            </a:r>
            <a:r>
              <a:rPr lang="fr-CH" sz="1200" dirty="0" err="1"/>
              <a:t>nächster</a:t>
            </a:r>
            <a:r>
              <a:rPr lang="fr-CH" sz="1200" dirty="0"/>
              <a:t> </a:t>
            </a:r>
            <a:r>
              <a:rPr lang="fr-CH" sz="1200" dirty="0" err="1"/>
              <a:t>Sitzung</a:t>
            </a:r>
            <a:r>
              <a:rPr lang="fr-CH" sz="1200" dirty="0"/>
              <a:t> </a:t>
            </a:r>
            <a:r>
              <a:rPr lang="fr-CH" sz="1200" dirty="0" err="1"/>
              <a:t>wieder</a:t>
            </a:r>
            <a:r>
              <a:rPr lang="fr-CH" sz="1200" dirty="0"/>
              <a:t> </a:t>
            </a:r>
            <a:r>
              <a:rPr lang="fr-CH" sz="1200" dirty="0" err="1"/>
              <a:t>aufgreifen</a:t>
            </a:r>
            <a:endParaRPr lang="fr-CH" sz="1200" dirty="0"/>
          </a:p>
          <a:p>
            <a:r>
              <a:rPr lang="de-CH" dirty="0"/>
              <a:t> 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82BB2-DB72-489D-B47B-92DECD6F2EFC}" type="slidenum">
              <a:rPr lang="fr-CH" smtClean="0"/>
              <a:pPr/>
              <a:t>9</a:t>
            </a:fld>
            <a:endParaRPr lang="fr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2"/>
          <p:cNvSpPr>
            <a:spLocks noGrp="1"/>
          </p:cNvSpPr>
          <p:nvPr userDrawn="1">
            <p:ph type="subTitle" idx="1"/>
          </p:nvPr>
        </p:nvSpPr>
        <p:spPr>
          <a:xfrm>
            <a:off x="1260000" y="3160800"/>
            <a:ext cx="7452000" cy="2448000"/>
          </a:xfrm>
        </p:spPr>
        <p:txBody>
          <a:bodyPr>
            <a:noAutofit/>
          </a:bodyPr>
          <a:lstStyle>
            <a:lvl1pPr>
              <a:lnSpc>
                <a:spcPts val="3800"/>
              </a:lnSpc>
              <a:buFontTx/>
              <a:buNone/>
              <a:defRPr b="1" i="0" baseline="0">
                <a:solidFill>
                  <a:srgbClr val="B4D2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/>
              <a:t>Cliquez pour modifier le style des sous-titres du masque</a:t>
            </a:r>
            <a:endParaRPr lang="fr-CH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59632" y="1830535"/>
            <a:ext cx="7452000" cy="1080000"/>
          </a:xfrm>
        </p:spPr>
        <p:txBody>
          <a:bodyPr anchor="t" anchorCtr="0">
            <a:noAutofit/>
          </a:bodyPr>
          <a:lstStyle>
            <a:lvl1pPr algn="l">
              <a:lnSpc>
                <a:spcPts val="3800"/>
              </a:lnSpc>
              <a:defRPr sz="3200" b="1" kern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/>
              <a:t>Cliquez pour modifier le style du titre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3568" y="597325"/>
            <a:ext cx="2742973" cy="694887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13166" y="6093296"/>
            <a:ext cx="2742973" cy="17067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39641"/>
            <a:ext cx="1383678" cy="3535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39641"/>
            <a:ext cx="1383678" cy="3535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07D44-552B-4DC2-BB6E-CFF98AB2C1BD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07D44-552B-4DC2-BB6E-CFF98AB2C1BD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07D44-552B-4DC2-BB6E-CFF98AB2C1BD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07D44-552B-4DC2-BB6E-CFF98AB2C1BD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07D44-552B-4DC2-BB6E-CFF98AB2C1BD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07D44-552B-4DC2-BB6E-CFF98AB2C1BD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07D44-552B-4DC2-BB6E-CFF98AB2C1BD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07D44-552B-4DC2-BB6E-CFF98AB2C1BD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8284" y="399506"/>
            <a:ext cx="8312400" cy="1143000"/>
          </a:xfrm>
        </p:spPr>
        <p:txBody>
          <a:bodyPr anchor="t" anchorCtr="0">
            <a:noAutofit/>
          </a:bodyPr>
          <a:lstStyle>
            <a:lvl1pPr algn="l">
              <a:lnSpc>
                <a:spcPts val="3800"/>
              </a:lnSpc>
              <a:defRPr sz="3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39598" y="1600200"/>
            <a:ext cx="8280000" cy="4006800"/>
          </a:xfrm>
        </p:spPr>
        <p:txBody>
          <a:bodyPr>
            <a:noAutofit/>
          </a:bodyPr>
          <a:lstStyle>
            <a:lvl1pPr marL="342900" indent="-342900">
              <a:lnSpc>
                <a:spcPts val="2800"/>
              </a:lnSpc>
              <a:buClr>
                <a:srgbClr val="B4D200"/>
              </a:buClr>
              <a:buFont typeface="Arial" pitchFamily="34" charset="0"/>
              <a:buChar char="•"/>
              <a:defRPr sz="2400" baseline="0">
                <a:latin typeface="Arial" pitchFamily="34" charset="0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ts val="2800"/>
              </a:lnSpc>
              <a:spcBef>
                <a:spcPct val="20000"/>
              </a:spcBef>
              <a:spcAft>
                <a:spcPts val="0"/>
              </a:spcAft>
              <a:buClr>
                <a:srgbClr val="B4D200"/>
              </a:buClr>
              <a:buSzTx/>
              <a:buFont typeface="Calibri" pitchFamily="34" charset="0"/>
              <a:buChar char="–"/>
              <a:tabLst/>
              <a:defRPr sz="2400">
                <a:latin typeface="Arial" pitchFamily="34" charset="0"/>
                <a:cs typeface="Arial" pitchFamily="34" charset="0"/>
              </a:defRPr>
            </a:lvl2pPr>
            <a:lvl3pPr>
              <a:lnSpc>
                <a:spcPts val="2800"/>
              </a:lnSpc>
              <a:buClr>
                <a:srgbClr val="B4D200"/>
              </a:buClr>
              <a:buSzPct val="50000"/>
              <a:buFont typeface="Wingdings" pitchFamily="2" charset="2"/>
              <a:buChar char="q"/>
              <a:defRPr sz="2400">
                <a:latin typeface="Arial" pitchFamily="34" charset="0"/>
                <a:cs typeface="Arial" pitchFamily="34" charset="0"/>
              </a:defRPr>
            </a:lvl3pPr>
            <a:lvl4pPr>
              <a:lnSpc>
                <a:spcPts val="2800"/>
              </a:lnSpc>
              <a:buClr>
                <a:srgbClr val="B4D200"/>
              </a:buClr>
              <a:buSzPct val="80000"/>
              <a:buFont typeface="Wingdings" pitchFamily="2" charset="2"/>
              <a:buChar char="Ø"/>
              <a:defRPr sz="2400">
                <a:latin typeface="Arial" pitchFamily="34" charset="0"/>
                <a:cs typeface="Arial" pitchFamily="34" charset="0"/>
              </a:defRPr>
            </a:lvl4pPr>
            <a:lvl5pPr>
              <a:lnSpc>
                <a:spcPts val="2800"/>
              </a:lnSpc>
              <a:buClr>
                <a:srgbClr val="B4D200"/>
              </a:buClr>
              <a:buSzPct val="80000"/>
              <a:buFont typeface="Courier New" pitchFamily="49" charset="0"/>
              <a:buChar char="o"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/>
              <a:t>Cliquez pour modifier les styles du masque</a:t>
            </a:r>
          </a:p>
          <a:p>
            <a:pPr marL="742950" marR="0" lvl="1" indent="-285750" algn="l" defTabSz="914400" rtl="0" eaLnBrk="1" fontAlgn="auto" latinLnBrk="0" hangingPunct="1">
              <a:lnSpc>
                <a:spcPts val="2800"/>
              </a:lnSpc>
              <a:spcBef>
                <a:spcPct val="20000"/>
              </a:spcBef>
              <a:spcAft>
                <a:spcPts val="0"/>
              </a:spcAft>
              <a:buClr>
                <a:srgbClr val="B4D200"/>
              </a:buClr>
              <a:buSzTx/>
              <a:buFont typeface="Calibri" pitchFamily="34" charset="0"/>
              <a:buChar char="–"/>
              <a:tabLst/>
              <a:defRPr/>
            </a:pPr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39641"/>
            <a:ext cx="1383678" cy="3535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07D44-552B-4DC2-BB6E-CFF98AB2C1BD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07D44-552B-4DC2-BB6E-CFF98AB2C1BD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07D44-552B-4DC2-BB6E-CFF98AB2C1BD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39641"/>
            <a:ext cx="1383678" cy="3535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39641"/>
            <a:ext cx="1383678" cy="3535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39641"/>
            <a:ext cx="1383678" cy="3535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H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39641"/>
            <a:ext cx="1383678" cy="3535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39641"/>
            <a:ext cx="1383678" cy="3535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39641"/>
            <a:ext cx="1383678" cy="3535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39641"/>
            <a:ext cx="1383678" cy="35353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21488-6FF8-4B1D-9AD1-1C52FF44D65E}" type="slidenum">
              <a:rPr lang="fr-CH" smtClean="0"/>
              <a:pPr/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07D44-552B-4DC2-BB6E-CFF98AB2C1BD}" type="slidenum">
              <a:rPr lang="fr-CH" smtClean="0"/>
              <a:pPr/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verclub.ch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539552" y="3419376"/>
            <a:ext cx="7477135" cy="1809824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fr-CH" sz="1600" b="0" dirty="0" err="1">
                <a:solidFill>
                  <a:prstClr val="black"/>
                </a:solidFill>
              </a:rPr>
              <a:t>Präsentation</a:t>
            </a:r>
            <a:r>
              <a:rPr lang="fr-CH" sz="1600" b="0" dirty="0">
                <a:solidFill>
                  <a:prstClr val="black"/>
                </a:solidFill>
              </a:rPr>
              <a:t> </a:t>
            </a:r>
            <a:r>
              <a:rPr lang="fr-CH" sz="1600" b="0" dirty="0" err="1">
                <a:solidFill>
                  <a:prstClr val="black"/>
                </a:solidFill>
              </a:rPr>
              <a:t>vom</a:t>
            </a:r>
            <a:r>
              <a:rPr lang="fr-CH" sz="1600" b="0" dirty="0">
                <a:solidFill>
                  <a:prstClr val="black"/>
                </a:solidFill>
              </a:rPr>
              <a:t> XX XX XXXX </a:t>
            </a:r>
            <a:r>
              <a:rPr lang="fr-CH" sz="1600" dirty="0"/>
              <a:t>|</a:t>
            </a:r>
            <a:r>
              <a:rPr lang="fr-CH" sz="1600" b="0" dirty="0">
                <a:solidFill>
                  <a:prstClr val="black"/>
                </a:solidFill>
              </a:rPr>
              <a:t> </a:t>
            </a:r>
            <a:r>
              <a:rPr lang="fr-CH" sz="1600" b="0" dirty="0" err="1">
                <a:solidFill>
                  <a:prstClr val="black"/>
                </a:solidFill>
              </a:rPr>
              <a:t>Ort</a:t>
            </a:r>
            <a:r>
              <a:rPr lang="fr-CH" sz="1600" b="0" dirty="0">
                <a:solidFill>
                  <a:prstClr val="black"/>
                </a:solidFill>
              </a:rPr>
              <a:t> </a:t>
            </a:r>
            <a:r>
              <a:rPr lang="fr-CH" sz="1600" dirty="0"/>
              <a:t>|</a:t>
            </a:r>
            <a:r>
              <a:rPr lang="fr-CH" sz="1600" b="0" dirty="0">
                <a:solidFill>
                  <a:prstClr val="black"/>
                </a:solidFill>
              </a:rPr>
              <a:t> </a:t>
            </a:r>
            <a:r>
              <a:rPr lang="fr-CH" sz="1600" b="0" dirty="0" err="1">
                <a:solidFill>
                  <a:prstClr val="black"/>
                </a:solidFill>
              </a:rPr>
              <a:t>Stadt</a:t>
            </a:r>
            <a:endParaRPr lang="fr-CH" sz="1600" b="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endParaRPr lang="fr-CH" sz="1600" b="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endParaRPr lang="fr-CH" sz="1600" b="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fr-CH" sz="1600" b="0" dirty="0" err="1">
                <a:solidFill>
                  <a:prstClr val="black"/>
                </a:solidFill>
              </a:rPr>
              <a:t>Ihr</a:t>
            </a:r>
            <a:r>
              <a:rPr lang="fr-CH" sz="1600" b="0" dirty="0">
                <a:solidFill>
                  <a:prstClr val="black"/>
                </a:solidFill>
              </a:rPr>
              <a:t> Name</a:t>
            </a: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136904" cy="1512168"/>
          </a:xfrm>
        </p:spPr>
        <p:txBody>
          <a:bodyPr/>
          <a:lstStyle/>
          <a:p>
            <a:r>
              <a:rPr lang="fr-CH" sz="2700" dirty="0">
                <a:ea typeface="ＭＳ Ｐゴシック" pitchFamily="34" charset="-128"/>
              </a:rPr>
              <a:t/>
            </a:r>
            <a:br>
              <a:rPr lang="fr-CH" sz="2700" dirty="0">
                <a:ea typeface="ＭＳ Ｐゴシック" pitchFamily="34" charset="-128"/>
              </a:rPr>
            </a:br>
            <a:r>
              <a:rPr lang="fr-CH" sz="2700" dirty="0" err="1">
                <a:ea typeface="ＭＳ Ｐゴシック" pitchFamily="34" charset="-128"/>
              </a:rPr>
              <a:t>Lebenskompetenzen</a:t>
            </a:r>
            <a:r>
              <a:rPr lang="fr-CH" sz="2700" dirty="0">
                <a:ea typeface="ＭＳ Ｐゴシック" pitchFamily="34" charset="-128"/>
              </a:rPr>
              <a:t> von </a:t>
            </a:r>
            <a:r>
              <a:rPr lang="fr-CH" sz="2700" dirty="0" err="1">
                <a:ea typeface="ＭＳ Ｐゴシック" pitchFamily="34" charset="-128"/>
              </a:rPr>
              <a:t>Kindern</a:t>
            </a:r>
            <a:r>
              <a:rPr lang="fr-CH" sz="2700" dirty="0">
                <a:ea typeface="ＭＳ Ｐゴシック" pitchFamily="34" charset="-128"/>
              </a:rPr>
              <a:t> </a:t>
            </a:r>
            <a:r>
              <a:rPr lang="fr-CH" sz="2700" dirty="0" err="1">
                <a:ea typeface="ＭＳ Ｐゴシック" pitchFamily="34" charset="-128"/>
              </a:rPr>
              <a:t>im</a:t>
            </a:r>
            <a:r>
              <a:rPr lang="fr-CH" sz="2700" dirty="0">
                <a:ea typeface="ＭＳ Ｐゴシック" pitchFamily="34" charset="-128"/>
              </a:rPr>
              <a:t> Alter </a:t>
            </a:r>
            <a:r>
              <a:rPr lang="fr-CH" sz="2700" dirty="0" err="1">
                <a:ea typeface="ＭＳ Ｐゴシック" pitchFamily="34" charset="-128"/>
              </a:rPr>
              <a:t>von</a:t>
            </a:r>
            <a:r>
              <a:rPr lang="fr-CH" sz="2700" dirty="0">
                <a:ea typeface="ＭＳ Ｐゴシック" pitchFamily="34" charset="-128"/>
              </a:rPr>
              <a:t> </a:t>
            </a:r>
            <a:r>
              <a:rPr lang="fr-CH" sz="2700" dirty="0" smtClean="0">
                <a:ea typeface="ＭＳ Ｐゴシック" pitchFamily="34" charset="-128"/>
              </a:rPr>
              <a:t/>
            </a:r>
            <a:br>
              <a:rPr lang="fr-CH" sz="2700" dirty="0" smtClean="0">
                <a:ea typeface="ＭＳ Ｐゴシック" pitchFamily="34" charset="-128"/>
              </a:rPr>
            </a:br>
            <a:r>
              <a:rPr lang="fr-CH" sz="2700" dirty="0" smtClean="0">
                <a:ea typeface="ＭＳ Ｐゴシック" pitchFamily="34" charset="-128"/>
              </a:rPr>
              <a:t>7 </a:t>
            </a:r>
            <a:r>
              <a:rPr lang="fr-CH" sz="2700" dirty="0">
                <a:ea typeface="ＭＳ Ｐゴシック" pitchFamily="34" charset="-128"/>
              </a:rPr>
              <a:t>bis 12 </a:t>
            </a:r>
            <a:r>
              <a:rPr lang="fr-CH" sz="2700" dirty="0" err="1">
                <a:ea typeface="ＭＳ Ｐゴシック" pitchFamily="34" charset="-128"/>
              </a:rPr>
              <a:t>Jahren</a:t>
            </a:r>
            <a:r>
              <a:rPr lang="fr-CH" sz="2700" dirty="0">
                <a:ea typeface="ＭＳ Ｐゴシック" pitchFamily="34" charset="-128"/>
              </a:rPr>
              <a:t> </a:t>
            </a:r>
            <a:r>
              <a:rPr lang="fr-CH" sz="2700" dirty="0" err="1">
                <a:ea typeface="ＭＳ Ｐゴシック" pitchFamily="34" charset="-128"/>
              </a:rPr>
              <a:t>stärken</a:t>
            </a:r>
            <a:r>
              <a:rPr lang="fr-CH" sz="2700" dirty="0">
                <a:ea typeface="ＭＳ Ｐゴシック" pitchFamily="34" charset="-128"/>
              </a:rPr>
              <a:t>: </a:t>
            </a:r>
            <a:r>
              <a:rPr lang="fr-CH" sz="2700" dirty="0" err="1">
                <a:ea typeface="ＭＳ Ｐゴシック" pitchFamily="34" charset="-128"/>
              </a:rPr>
              <a:t>Programm</a:t>
            </a:r>
            <a:r>
              <a:rPr lang="fr-CH" sz="2700" dirty="0">
                <a:ea typeface="ＭＳ Ｐゴシック" pitchFamily="34" charset="-128"/>
              </a:rPr>
              <a:t> </a:t>
            </a:r>
            <a:r>
              <a:rPr lang="fr-CH" sz="2700" dirty="0" err="1">
                <a:ea typeface="ＭＳ Ｐゴシック" pitchFamily="34" charset="-128"/>
              </a:rPr>
              <a:t>Clever</a:t>
            </a:r>
            <a:r>
              <a:rPr lang="fr-CH" sz="2700" dirty="0">
                <a:ea typeface="ＭＳ Ｐゴシック" pitchFamily="34" charset="-128"/>
              </a:rPr>
              <a:t> Club</a:t>
            </a:r>
            <a:br>
              <a:rPr lang="fr-CH" sz="2700" dirty="0">
                <a:ea typeface="ＭＳ Ｐゴシック" pitchFamily="34" charset="-128"/>
              </a:rPr>
            </a:br>
            <a:r>
              <a:rPr lang="fr-CH" sz="2700" dirty="0">
                <a:ea typeface="ＭＳ Ｐゴシック" pitchFamily="34" charset="-128"/>
              </a:rPr>
              <a:t>					</a:t>
            </a:r>
            <a:br>
              <a:rPr lang="fr-CH" sz="2700" dirty="0">
                <a:ea typeface="ＭＳ Ｐゴシック" pitchFamily="34" charset="-128"/>
              </a:rPr>
            </a:br>
            <a:r>
              <a:rPr lang="fr-CH" sz="2700" dirty="0">
                <a:ea typeface="ＭＳ Ｐゴシック" pitchFamily="34" charset="-128"/>
              </a:rPr>
              <a:t>				</a:t>
            </a:r>
            <a:endParaRPr lang="fr-CH" sz="27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1</a:t>
            </a:fld>
            <a:endParaRPr lang="fr-CH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429000"/>
            <a:ext cx="45720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52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10</a:t>
            </a:fld>
            <a:endParaRPr lang="fr-CH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21" y="1402690"/>
            <a:ext cx="1513071" cy="890042"/>
          </a:xfrm>
          <a:prstGeom prst="rect">
            <a:avLst/>
          </a:prstGeom>
        </p:spPr>
      </p:pic>
      <p:sp>
        <p:nvSpPr>
          <p:cNvPr id="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61802" y="259690"/>
            <a:ext cx="8312400" cy="1143000"/>
          </a:xfrm>
        </p:spPr>
        <p:txBody>
          <a:bodyPr>
            <a:normAutofit/>
          </a:bodyPr>
          <a:lstStyle/>
          <a:p>
            <a:r>
              <a:rPr lang="fr-FR" b="1" dirty="0"/>
              <a:t>	</a:t>
            </a:r>
            <a:r>
              <a:rPr lang="fr-FR" b="1" dirty="0" err="1"/>
              <a:t>Aktivitäten</a:t>
            </a:r>
            <a:r>
              <a:rPr lang="fr-FR" b="1" dirty="0"/>
              <a:t> und </a:t>
            </a:r>
            <a:r>
              <a:rPr lang="fr-FR" b="1" dirty="0" err="1"/>
              <a:t>Spiele</a:t>
            </a:r>
            <a:r>
              <a:rPr lang="fr-FR" b="1" dirty="0"/>
              <a:t>: </a:t>
            </a:r>
            <a:r>
              <a:rPr lang="fr-FR" b="1" dirty="0" err="1"/>
              <a:t>Beispiel</a:t>
            </a:r>
            <a:endParaRPr lang="fr-CH" b="1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3655" y="965918"/>
            <a:ext cx="5976664" cy="587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021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14156" cy="941262"/>
          </a:xfrm>
        </p:spPr>
        <p:txBody>
          <a:bodyPr/>
          <a:lstStyle/>
          <a:p>
            <a:r>
              <a:rPr lang="fr-CH" b="1" dirty="0" err="1"/>
              <a:t>Wie</a:t>
            </a:r>
            <a:r>
              <a:rPr lang="fr-CH" b="1" dirty="0"/>
              <a:t> </a:t>
            </a:r>
            <a:r>
              <a:rPr lang="fr-CH" b="1" dirty="0" err="1"/>
              <a:t>können</a:t>
            </a:r>
            <a:r>
              <a:rPr lang="fr-CH" b="1" dirty="0"/>
              <a:t> </a:t>
            </a:r>
            <a:r>
              <a:rPr lang="fr-CH" b="1" dirty="0" err="1"/>
              <a:t>Sie</a:t>
            </a:r>
            <a:r>
              <a:rPr lang="fr-CH" b="1" dirty="0"/>
              <a:t> </a:t>
            </a:r>
            <a:r>
              <a:rPr lang="fr-CH" b="1" dirty="0" err="1"/>
              <a:t>zuhause</a:t>
            </a:r>
            <a:r>
              <a:rPr lang="fr-CH" b="1" dirty="0"/>
              <a:t> </a:t>
            </a:r>
            <a:r>
              <a:rPr lang="fr-CH" b="1" dirty="0" err="1"/>
              <a:t>Lebenskompetenzen</a:t>
            </a:r>
            <a:r>
              <a:rPr lang="fr-CH" b="1" dirty="0"/>
              <a:t> </a:t>
            </a:r>
            <a:r>
              <a:rPr lang="fr-CH" b="1" dirty="0" err="1"/>
              <a:t>fördern</a:t>
            </a:r>
            <a:r>
              <a:rPr lang="fr-CH" b="1" dirty="0"/>
              <a:t>? </a:t>
            </a:r>
            <a:br>
              <a:rPr lang="fr-CH" b="1" dirty="0"/>
            </a:br>
            <a:endParaRPr lang="fr-CH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3381" y="1934046"/>
            <a:ext cx="8501107" cy="4159250"/>
          </a:xfrm>
        </p:spPr>
        <p:txBody>
          <a:bodyPr/>
          <a:lstStyle/>
          <a:p>
            <a:endParaRPr lang="fr-CH" dirty="0"/>
          </a:p>
          <a:p>
            <a:pPr marL="0" indent="0">
              <a:buNone/>
            </a:pPr>
            <a:r>
              <a:rPr lang="de-CH" dirty="0"/>
              <a:t>Clever Club vertiefen oder spontane Situationen aufgreifen (z.B. Filmsituationen, Erzählungen von Schultag etc.)</a:t>
            </a:r>
          </a:p>
          <a:p>
            <a:r>
              <a:rPr lang="de-CH" dirty="0"/>
              <a:t>«Und wie findest du das?» </a:t>
            </a:r>
          </a:p>
          <a:p>
            <a:r>
              <a:rPr lang="de-CH" dirty="0"/>
              <a:t>«Wie hättest du reagiert?»</a:t>
            </a:r>
          </a:p>
          <a:p>
            <a:r>
              <a:rPr lang="de-CH" dirty="0"/>
              <a:t>«Ist dir so was schon mal passiert?» </a:t>
            </a:r>
          </a:p>
          <a:p>
            <a:r>
              <a:rPr lang="de-CH" dirty="0"/>
              <a:t>«Versetz dich in die Rolle der anderen Person.»</a:t>
            </a:r>
          </a:p>
          <a:p>
            <a:r>
              <a:rPr lang="de-CH" dirty="0"/>
              <a:t>«Was nimmst du aus dieser Situation für dich mit?»</a:t>
            </a:r>
          </a:p>
          <a:p>
            <a:r>
              <a:rPr lang="de-CH" dirty="0"/>
              <a:t>«Wieso bist du dieser Meinung?»</a:t>
            </a:r>
          </a:p>
          <a:p>
            <a:pPr marL="0" indent="0">
              <a:buNone/>
            </a:pPr>
            <a:r>
              <a:rPr lang="de-CH" dirty="0"/>
              <a:t> </a:t>
            </a: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11</a:t>
            </a:fld>
            <a:endParaRPr lang="fr-CH"/>
          </a:p>
        </p:txBody>
      </p:sp>
      <p:pic>
        <p:nvPicPr>
          <p:cNvPr id="6" name="Image 5" descr="clever_club.tif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44152"/>
            <a:ext cx="1077866" cy="122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28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12</a:t>
            </a:fld>
            <a:endParaRPr lang="fr-CH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404664"/>
            <a:ext cx="7470030" cy="94126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ts val="38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fr-CH" b="1" dirty="0" err="1"/>
              <a:t>Wie</a:t>
            </a:r>
            <a:r>
              <a:rPr lang="fr-CH" b="1" dirty="0"/>
              <a:t> </a:t>
            </a:r>
            <a:r>
              <a:rPr lang="fr-CH" b="1" dirty="0" err="1"/>
              <a:t>können</a:t>
            </a:r>
            <a:r>
              <a:rPr lang="fr-CH" b="1" dirty="0"/>
              <a:t> </a:t>
            </a:r>
            <a:r>
              <a:rPr lang="fr-CH" b="1" dirty="0" err="1"/>
              <a:t>Sie</a:t>
            </a:r>
            <a:r>
              <a:rPr lang="fr-CH" b="1" dirty="0"/>
              <a:t> </a:t>
            </a:r>
            <a:r>
              <a:rPr lang="fr-CH" b="1" dirty="0" err="1"/>
              <a:t>zuhause</a:t>
            </a:r>
            <a:r>
              <a:rPr lang="fr-CH" b="1" dirty="0"/>
              <a:t> </a:t>
            </a:r>
            <a:r>
              <a:rPr lang="fr-CH" b="1" dirty="0" err="1"/>
              <a:t>Lebenskompetenzen</a:t>
            </a:r>
            <a:r>
              <a:rPr lang="fr-CH" b="1" dirty="0"/>
              <a:t> </a:t>
            </a:r>
            <a:r>
              <a:rPr lang="fr-CH" b="1" dirty="0" err="1"/>
              <a:t>fördern</a:t>
            </a:r>
            <a:r>
              <a:rPr lang="fr-CH" b="1" dirty="0"/>
              <a:t>? </a:t>
            </a:r>
            <a:br>
              <a:rPr lang="fr-CH" b="1" dirty="0"/>
            </a:br>
            <a:endParaRPr lang="fr-CH" b="1" dirty="0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EB99E12E-6B69-DD41-BFE8-23EAE2A59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381" y="1934046"/>
            <a:ext cx="8501107" cy="4159250"/>
          </a:xfrm>
        </p:spPr>
        <p:txBody>
          <a:bodyPr/>
          <a:lstStyle/>
          <a:p>
            <a:endParaRPr lang="fr-CH" dirty="0"/>
          </a:p>
          <a:p>
            <a:r>
              <a:rPr lang="de-CH" dirty="0"/>
              <a:t>Das Kind ermutigen, seine Gefühle zu benennen und auszudrücken</a:t>
            </a:r>
          </a:p>
          <a:p>
            <a:r>
              <a:rPr lang="de-CH" dirty="0"/>
              <a:t>Dem Kind ein konstruktives Feedback geben</a:t>
            </a:r>
          </a:p>
          <a:p>
            <a:r>
              <a:rPr lang="de-CH" dirty="0"/>
              <a:t>Dem Kind keine vorgefertigten Lösungen anbieten</a:t>
            </a:r>
          </a:p>
          <a:p>
            <a:r>
              <a:rPr lang="de-CH" dirty="0"/>
              <a:t>Realistische, entwicklungsangemessene Erwartungen an das Kind</a:t>
            </a:r>
          </a:p>
          <a:p>
            <a:r>
              <a:rPr lang="de-CH" dirty="0"/>
              <a:t>Das Kind bedingungslos wertschätzen und akzeptieren</a:t>
            </a:r>
          </a:p>
          <a:p>
            <a:r>
              <a:rPr lang="de-CH" dirty="0"/>
              <a:t>Das Kind ermuntern, positiv und konstruktiv zu denken</a:t>
            </a:r>
          </a:p>
          <a:p>
            <a:r>
              <a:rPr lang="de-CH" dirty="0"/>
              <a:t>Das Kind in Entscheidungsprozesse einbeziehen</a:t>
            </a:r>
          </a:p>
        </p:txBody>
      </p:sp>
      <p:pic>
        <p:nvPicPr>
          <p:cNvPr id="5" name="Image 5" descr="clever_club.tif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44152"/>
            <a:ext cx="1077866" cy="122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030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13</a:t>
            </a:fld>
            <a:endParaRPr lang="fr-CH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811436" y="2564554"/>
            <a:ext cx="7521127" cy="293707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b="0" i="1" dirty="0"/>
              <a:t>Unsere Kinder sind viel konfliktfähiger geworden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b="0" i="1" dirty="0"/>
              <a:t>Die Kinder können besser Gefühle ausdrücken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b="0" i="1" dirty="0"/>
              <a:t>Bessere Atmosphäre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b="0" i="1" dirty="0"/>
              <a:t>Mehr Respekt untereinander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b="0" i="1" dirty="0"/>
              <a:t>Konflikte werden seither konstruktiv angegangen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b="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b="0" i="1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1331640" y="761169"/>
            <a:ext cx="8114156" cy="941262"/>
          </a:xfrm>
        </p:spPr>
        <p:txBody>
          <a:bodyPr>
            <a:normAutofit fontScale="90000"/>
          </a:bodyPr>
          <a:lstStyle/>
          <a:p>
            <a:r>
              <a:rPr lang="fr-CH" b="1" dirty="0" err="1"/>
              <a:t>Erfahrungsberichte</a:t>
            </a:r>
            <a:r>
              <a:rPr lang="fr-CH" b="1" dirty="0"/>
              <a:t/>
            </a:r>
            <a:br>
              <a:rPr lang="fr-CH" b="1" dirty="0"/>
            </a:br>
            <a:endParaRPr lang="fr-CH" b="1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613669" y="5270969"/>
            <a:ext cx="7916659" cy="438681"/>
          </a:xfrm>
        </p:spPr>
        <p:txBody>
          <a:bodyPr>
            <a:normAutofit lnSpcReduction="10000"/>
          </a:bodyPr>
          <a:lstStyle/>
          <a:p>
            <a:r>
              <a:rPr lang="de-CH" dirty="0"/>
              <a:t>Unsere Motivation Clever Club einzusetzen: 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85" y="259690"/>
            <a:ext cx="2084115" cy="156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11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Empfehlung für Ablauf der Präsentation</a:t>
            </a:r>
            <a:endParaRPr lang="fr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14</a:t>
            </a:fld>
            <a:endParaRPr lang="fr-CH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563606"/>
              </p:ext>
            </p:extLst>
          </p:nvPr>
        </p:nvGraphicFramePr>
        <p:xfrm>
          <a:off x="539552" y="1340769"/>
          <a:ext cx="7920880" cy="4392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1507">
                  <a:extLst>
                    <a:ext uri="{9D8B030D-6E8A-4147-A177-3AD203B41FA5}">
                      <a16:colId xmlns:a16="http://schemas.microsoft.com/office/drawing/2014/main" val="4264031044"/>
                    </a:ext>
                  </a:extLst>
                </a:gridCol>
                <a:gridCol w="3153799">
                  <a:extLst>
                    <a:ext uri="{9D8B030D-6E8A-4147-A177-3AD203B41FA5}">
                      <a16:colId xmlns:a16="http://schemas.microsoft.com/office/drawing/2014/main" val="2981933574"/>
                    </a:ext>
                  </a:extLst>
                </a:gridCol>
                <a:gridCol w="2426071">
                  <a:extLst>
                    <a:ext uri="{9D8B030D-6E8A-4147-A177-3AD203B41FA5}">
                      <a16:colId xmlns:a16="http://schemas.microsoft.com/office/drawing/2014/main" val="1723038114"/>
                    </a:ext>
                  </a:extLst>
                </a:gridCol>
                <a:gridCol w="677635">
                  <a:extLst>
                    <a:ext uri="{9D8B030D-6E8A-4147-A177-3AD203B41FA5}">
                      <a16:colId xmlns:a16="http://schemas.microsoft.com/office/drawing/2014/main" val="3828929664"/>
                    </a:ext>
                  </a:extLst>
                </a:gridCol>
                <a:gridCol w="931868">
                  <a:extLst>
                    <a:ext uri="{9D8B030D-6E8A-4147-A177-3AD203B41FA5}">
                      <a16:colId xmlns:a16="http://schemas.microsoft.com/office/drawing/2014/main" val="2944021398"/>
                    </a:ext>
                  </a:extLst>
                </a:gridCol>
              </a:tblGrid>
              <a:tr h="313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H" sz="1100">
                          <a:effectLst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H" sz="1100">
                          <a:effectLst/>
                        </a:rPr>
                        <a:t> 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</a:rPr>
                        <a:t>Material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Wer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Dauer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9810247"/>
                  </a:ext>
                </a:extLst>
              </a:tr>
              <a:tr h="7218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H" sz="1100">
                          <a:effectLst/>
                        </a:rPr>
                        <a:t>00 :00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Begrüssung,</a:t>
                      </a:r>
                      <a:endParaRPr lang="fr-CH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Kennenlernen: Wie geht es dir? (Aus Spielesammlung)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</a:rPr>
                        <a:t>Die 3 Gesichter (aus Schaumstoff oder </a:t>
                      </a:r>
                      <a:r>
                        <a:rPr lang="de-CH" sz="1100" dirty="0" smtClean="0">
                          <a:effectLst/>
                        </a:rPr>
                        <a:t>Karton)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5’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4649934"/>
                  </a:ext>
                </a:extLst>
              </a:tr>
              <a:tr h="6424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00:05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Schutzfaktoren und Psychosoziale Kompetenzen, was bedeutet das?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Folien 3 und 4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5’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0846554"/>
                  </a:ext>
                </a:extLst>
              </a:tr>
              <a:tr h="1429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00:10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Inhalt und Ablauf des Programms,</a:t>
                      </a:r>
                      <a:endParaRPr lang="fr-CH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Auflistung der Hörspielgeschichten und behandelten Themen</a:t>
                      </a:r>
                      <a:endParaRPr lang="fr-CH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Beispiel der Szene X</a:t>
                      </a:r>
                      <a:endParaRPr lang="fr-CH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Beispiel Diskussion</a:t>
                      </a:r>
                      <a:endParaRPr lang="fr-CH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Beispiel Spielerische Aktivität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Folien 5 bis 10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</a:rPr>
                        <a:t>10’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3477262"/>
                  </a:ext>
                </a:extLst>
              </a:tr>
              <a:tr h="9710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00:20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Schlussfolgerung:</a:t>
                      </a:r>
                      <a:endParaRPr lang="fr-CH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Wieso ist das Programm wichtig für die Einrichtung und für Eltern?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</a:rPr>
                        <a:t>Folien 11 bis </a:t>
                      </a:r>
                      <a:r>
                        <a:rPr lang="de-CH" sz="1100" dirty="0" smtClean="0">
                          <a:effectLst/>
                        </a:rPr>
                        <a:t>13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5’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1250671"/>
                  </a:ext>
                </a:extLst>
              </a:tr>
              <a:tr h="313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00:25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Ende der Präsentation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</a:rPr>
                        <a:t> </a:t>
                      </a:r>
                      <a:endParaRPr lang="fr-CH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</a:rPr>
                        <a:t> </a:t>
                      </a:r>
                      <a:endParaRPr lang="fr-CH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6097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84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755576" y="1988839"/>
            <a:ext cx="7632848" cy="3996097"/>
          </a:xfrm>
        </p:spPr>
        <p:txBody>
          <a:bodyPr>
            <a:normAutofit/>
          </a:bodyPr>
          <a:lstStyle/>
          <a:p>
            <a:r>
              <a:rPr lang="fr-CH" dirty="0" err="1"/>
              <a:t>Psychosoziale</a:t>
            </a:r>
            <a:r>
              <a:rPr lang="fr-CH" dirty="0"/>
              <a:t> </a:t>
            </a:r>
            <a:r>
              <a:rPr lang="fr-CH" dirty="0" err="1"/>
              <a:t>Kompetenzen</a:t>
            </a:r>
            <a:endParaRPr lang="fr-CH" dirty="0"/>
          </a:p>
          <a:p>
            <a:pPr lvl="1"/>
            <a:r>
              <a:rPr lang="de-CH" dirty="0"/>
              <a:t>Was ist das? </a:t>
            </a:r>
          </a:p>
          <a:p>
            <a:pPr lvl="1"/>
            <a:r>
              <a:rPr lang="de-CH" dirty="0"/>
              <a:t>Weshalb sind diese wichtig? </a:t>
            </a:r>
          </a:p>
          <a:p>
            <a:pPr marL="457200" lvl="1" indent="0">
              <a:buNone/>
            </a:pPr>
            <a:endParaRPr lang="fr-CH" dirty="0"/>
          </a:p>
          <a:p>
            <a:r>
              <a:rPr lang="fr-CH" dirty="0" err="1"/>
              <a:t>Programm</a:t>
            </a:r>
            <a:r>
              <a:rPr lang="fr-CH" dirty="0"/>
              <a:t> </a:t>
            </a:r>
            <a:r>
              <a:rPr lang="fr-CH" dirty="0" err="1"/>
              <a:t>Clever</a:t>
            </a:r>
            <a:r>
              <a:rPr lang="fr-CH" dirty="0"/>
              <a:t> Club</a:t>
            </a:r>
          </a:p>
          <a:p>
            <a:pPr lvl="1"/>
            <a:r>
              <a:rPr lang="de-CH" dirty="0"/>
              <a:t>Förderung psychosozialer Kompetenzen auf spielerische Weise</a:t>
            </a:r>
          </a:p>
          <a:p>
            <a:pPr lvl="1"/>
            <a:r>
              <a:rPr lang="de-CH" dirty="0"/>
              <a:t>Anwendung in unserer Einrichtung</a:t>
            </a:r>
            <a:endParaRPr lang="fr-CH" dirty="0"/>
          </a:p>
          <a:p>
            <a:pPr>
              <a:buNone/>
            </a:pPr>
            <a:endParaRPr lang="fr-CH" dirty="0"/>
          </a:p>
          <a:p>
            <a:pPr>
              <a:buNone/>
            </a:pPr>
            <a:endParaRPr lang="fr-CH" dirty="0">
              <a:solidFill>
                <a:srgbClr val="FF0000"/>
              </a:solidFill>
            </a:endParaRPr>
          </a:p>
          <a:p>
            <a:endParaRPr lang="fr-CH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755576" y="620688"/>
            <a:ext cx="7178052" cy="1013270"/>
          </a:xfrm>
        </p:spPr>
        <p:txBody>
          <a:bodyPr>
            <a:noAutofit/>
          </a:bodyPr>
          <a:lstStyle/>
          <a:p>
            <a:r>
              <a:rPr lang="fr-CH" b="1" dirty="0" err="1"/>
              <a:t>Inhalte</a:t>
            </a:r>
            <a:r>
              <a:rPr lang="fr-CH" b="1" dirty="0"/>
              <a:t> </a:t>
            </a:r>
            <a:r>
              <a:rPr lang="fr-CH" b="1" dirty="0" err="1"/>
              <a:t>und</a:t>
            </a:r>
            <a:r>
              <a:rPr lang="fr-CH" b="1" dirty="0"/>
              <a:t> </a:t>
            </a:r>
            <a:r>
              <a:rPr lang="fr-CH" b="1" dirty="0" err="1"/>
              <a:t>Ziele</a:t>
            </a:r>
            <a:r>
              <a:rPr lang="fr-CH" b="1" dirty="0"/>
              <a:t> der </a:t>
            </a:r>
            <a:r>
              <a:rPr lang="fr-CH" b="1" dirty="0" err="1"/>
              <a:t>Veranstaltung</a:t>
            </a:r>
            <a:endParaRPr lang="fr-CH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7237746" y="6309320"/>
            <a:ext cx="1879848" cy="340147"/>
          </a:xfrm>
        </p:spPr>
        <p:txBody>
          <a:bodyPr/>
          <a:lstStyle/>
          <a:p>
            <a:fld id="{C7D831E1-3814-472C-A179-79FDF7B780A6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5" name="ZoneTexte 4"/>
          <p:cNvSpPr txBox="1"/>
          <p:nvPr/>
        </p:nvSpPr>
        <p:spPr>
          <a:xfrm>
            <a:off x="2507126" y="9402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7259995" y="6453336"/>
            <a:ext cx="1879848" cy="241002"/>
          </a:xfrm>
        </p:spPr>
        <p:txBody>
          <a:bodyPr/>
          <a:lstStyle/>
          <a:p>
            <a:fld id="{C7D831E1-3814-472C-A179-79FDF7B780A6}" type="slidenum">
              <a:rPr lang="de-CH" smtClean="0"/>
              <a:pPr/>
              <a:t>3</a:t>
            </a:fld>
            <a:endParaRPr lang="de-CH" dirty="0"/>
          </a:p>
        </p:txBody>
      </p:sp>
      <p:sp>
        <p:nvSpPr>
          <p:cNvPr id="12" name="Titre 2"/>
          <p:cNvSpPr>
            <a:spLocks noGrp="1"/>
          </p:cNvSpPr>
          <p:nvPr>
            <p:ph type="title"/>
          </p:nvPr>
        </p:nvSpPr>
        <p:spPr>
          <a:xfrm>
            <a:off x="611560" y="440840"/>
            <a:ext cx="8312400" cy="1143000"/>
          </a:xfrm>
        </p:spPr>
        <p:txBody>
          <a:bodyPr>
            <a:noAutofit/>
          </a:bodyPr>
          <a:lstStyle/>
          <a:p>
            <a:r>
              <a:rPr lang="fr-CH" sz="2800" b="1" dirty="0" err="1">
                <a:ea typeface="ＭＳ Ｐゴシック" pitchFamily="34" charset="-128"/>
              </a:rPr>
              <a:t>Lebenskompetenzen</a:t>
            </a:r>
            <a:r>
              <a:rPr lang="fr-CH" sz="2800" b="1" dirty="0">
                <a:ea typeface="ＭＳ Ｐゴシック" pitchFamily="34" charset="-128"/>
              </a:rPr>
              <a:t> </a:t>
            </a:r>
            <a:r>
              <a:rPr lang="fr-CH" sz="2800" b="1" dirty="0" err="1">
                <a:ea typeface="ＭＳ Ｐゴシック" pitchFamily="34" charset="-128"/>
              </a:rPr>
              <a:t>oder</a:t>
            </a:r>
            <a:r>
              <a:rPr lang="fr-CH" sz="2800" b="1" dirty="0">
                <a:ea typeface="ＭＳ Ｐゴシック" pitchFamily="34" charset="-128"/>
              </a:rPr>
              <a:t> </a:t>
            </a:r>
            <a:r>
              <a:rPr lang="fr-CH" sz="2800" b="1" dirty="0" err="1">
                <a:ea typeface="ＭＳ Ｐゴシック" pitchFamily="34" charset="-128"/>
              </a:rPr>
              <a:t>Psychosoziale</a:t>
            </a:r>
            <a:r>
              <a:rPr lang="fr-CH" sz="2800" b="1" dirty="0">
                <a:ea typeface="ＭＳ Ｐゴシック" pitchFamily="34" charset="-128"/>
              </a:rPr>
              <a:t> </a:t>
            </a:r>
            <a:r>
              <a:rPr lang="fr-CH" sz="2800" b="1" dirty="0" err="1">
                <a:ea typeface="ＭＳ Ｐゴシック" pitchFamily="34" charset="-128"/>
              </a:rPr>
              <a:t>Kompetenzen</a:t>
            </a:r>
            <a:r>
              <a:rPr lang="fr-CH" sz="2800" b="1" dirty="0">
                <a:ea typeface="ＭＳ Ｐゴシック" pitchFamily="34" charset="-128"/>
              </a:rPr>
              <a:t> (PSK)</a:t>
            </a:r>
            <a:endParaRPr lang="fr-CH" sz="2800" b="1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2048350"/>
            <a:ext cx="8308866" cy="2710978"/>
          </a:xfrm>
        </p:spPr>
        <p:txBody>
          <a:bodyPr>
            <a:normAutofit/>
          </a:bodyPr>
          <a:lstStyle/>
          <a:p>
            <a:r>
              <a:rPr lang="fr-CH" dirty="0" err="1"/>
              <a:t>Jede</a:t>
            </a:r>
            <a:r>
              <a:rPr lang="fr-CH" dirty="0"/>
              <a:t> Person </a:t>
            </a:r>
            <a:r>
              <a:rPr lang="fr-CH" dirty="0" err="1"/>
              <a:t>ist</a:t>
            </a:r>
            <a:r>
              <a:rPr lang="fr-CH" dirty="0"/>
              <a:t> </a:t>
            </a:r>
            <a:r>
              <a:rPr lang="fr-CH" dirty="0" err="1"/>
              <a:t>anders</a:t>
            </a:r>
            <a:r>
              <a:rPr lang="fr-CH" dirty="0"/>
              <a:t>!</a:t>
            </a:r>
          </a:p>
          <a:p>
            <a:endParaRPr lang="fr-CH" dirty="0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D82C84E8-3A33-6245-86BE-09FCC194C2E2}"/>
              </a:ext>
            </a:extLst>
          </p:cNvPr>
          <p:cNvSpPr/>
          <p:nvPr/>
        </p:nvSpPr>
        <p:spPr>
          <a:xfrm>
            <a:off x="1475224" y="2938468"/>
            <a:ext cx="2567634" cy="1820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Ressourcen:</a:t>
            </a:r>
          </a:p>
          <a:p>
            <a:pPr algn="ctr"/>
            <a:r>
              <a:rPr lang="de-DE" dirty="0"/>
              <a:t>- aus dem Umfeld (z.B. Familie, Freunde) </a:t>
            </a:r>
          </a:p>
          <a:p>
            <a:pPr algn="ctr"/>
            <a:r>
              <a:rPr lang="de-DE" dirty="0"/>
              <a:t>- Individuell (</a:t>
            </a:r>
            <a:r>
              <a:rPr lang="de-DE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Lebenskompetenzen</a:t>
            </a:r>
            <a:r>
              <a:rPr lang="de-DE" dirty="0"/>
              <a:t>)</a:t>
            </a:r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9174DAEC-CEE0-3546-BC82-A20125AD813F}"/>
              </a:ext>
            </a:extLst>
          </p:cNvPr>
          <p:cNvSpPr/>
          <p:nvPr/>
        </p:nvSpPr>
        <p:spPr>
          <a:xfrm>
            <a:off x="6012160" y="2204864"/>
            <a:ext cx="2520280" cy="18137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Belastungen, schwierige Lebenssituationen, Verwundbarkeiten etc.</a:t>
            </a:r>
          </a:p>
        </p:txBody>
      </p: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FAF0708B-2D54-A047-8A21-01B4CDC9CEBA}"/>
              </a:ext>
            </a:extLst>
          </p:cNvPr>
          <p:cNvCxnSpPr/>
          <p:nvPr/>
        </p:nvCxnSpPr>
        <p:spPr>
          <a:xfrm flipV="1">
            <a:off x="3347864" y="4255272"/>
            <a:ext cx="3528392" cy="968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reieck 21">
            <a:extLst>
              <a:ext uri="{FF2B5EF4-FFF2-40B4-BE49-F238E27FC236}">
                <a16:creationId xmlns:a16="http://schemas.microsoft.com/office/drawing/2014/main" id="{5C0DD5E4-8D51-CB4E-93E7-82BF288C38FD}"/>
              </a:ext>
            </a:extLst>
          </p:cNvPr>
          <p:cNvSpPr/>
          <p:nvPr/>
        </p:nvSpPr>
        <p:spPr>
          <a:xfrm>
            <a:off x="4867017" y="4444212"/>
            <a:ext cx="490083" cy="10081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StrichmÃ¤nnchen Plan Organisation BRainstorming bu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763" y="5189759"/>
            <a:ext cx="2434593" cy="150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576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Inhaltsplatzhalter 2"/>
          <p:cNvSpPr>
            <a:spLocks noGrp="1"/>
          </p:cNvSpPr>
          <p:nvPr>
            <p:ph idx="1"/>
          </p:nvPr>
        </p:nvSpPr>
        <p:spPr>
          <a:xfrm>
            <a:off x="107504" y="5513255"/>
            <a:ext cx="3960440" cy="718710"/>
          </a:xfrm>
        </p:spPr>
        <p:txBody>
          <a:bodyPr/>
          <a:lstStyle/>
          <a:p>
            <a:pPr marL="948965" lvl="2" indent="0">
              <a:buNone/>
            </a:pPr>
            <a:r>
              <a:rPr lang="fr-CH" dirty="0">
                <a:ea typeface="ＭＳ Ｐゴシック" pitchFamily="34" charset="-128"/>
              </a:rPr>
              <a:t>		</a:t>
            </a:r>
            <a:endParaRPr lang="fr-CH" sz="2500" dirty="0">
              <a:ea typeface="ＭＳ Ｐゴシック" pitchFamily="34" charset="-128"/>
            </a:endParaRPr>
          </a:p>
        </p:txBody>
      </p:sp>
      <p:sp>
        <p:nvSpPr>
          <p:cNvPr id="2458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179"/>
            <a:fld id="{8E70C1D3-0646-4055-9737-CF71F37279D5}" type="slidenum">
              <a:rPr lang="de-CH"/>
              <a:pPr defTabSz="914179"/>
              <a:t>4</a:t>
            </a:fld>
            <a:endParaRPr lang="de-CH" dirty="0"/>
          </a:p>
        </p:txBody>
      </p:sp>
      <p:sp>
        <p:nvSpPr>
          <p:cNvPr id="24583" name="Nach oben gekrümmter Pfeil 3"/>
          <p:cNvSpPr>
            <a:spLocks noChangeArrowheads="1"/>
          </p:cNvSpPr>
          <p:nvPr/>
        </p:nvSpPr>
        <p:spPr bwMode="auto">
          <a:xfrm>
            <a:off x="7405066" y="3102875"/>
            <a:ext cx="491409" cy="325406"/>
          </a:xfrm>
          <a:prstGeom prst="curvedUpArrow">
            <a:avLst>
              <a:gd name="adj1" fmla="val 25035"/>
              <a:gd name="adj2" fmla="val 50055"/>
              <a:gd name="adj3" fmla="val 25000"/>
            </a:avLst>
          </a:prstGeom>
          <a:noFill/>
          <a:ln w="9525">
            <a:noFill/>
            <a:round/>
            <a:headEnd/>
            <a:tailEnd/>
          </a:ln>
        </p:spPr>
        <p:txBody>
          <a:bodyPr lIns="80147" tIns="40074" rIns="80147" bIns="40074"/>
          <a:lstStyle/>
          <a:p>
            <a:pPr defTabSz="914179"/>
            <a:endParaRPr lang="de-DE" dirty="0"/>
          </a:p>
        </p:txBody>
      </p:sp>
      <p:sp>
        <p:nvSpPr>
          <p:cNvPr id="24584" name="Pfeil nach oben und unten 18"/>
          <p:cNvSpPr>
            <a:spLocks noChangeArrowheads="1"/>
          </p:cNvSpPr>
          <p:nvPr/>
        </p:nvSpPr>
        <p:spPr bwMode="auto">
          <a:xfrm>
            <a:off x="2890080" y="4146765"/>
            <a:ext cx="415390" cy="1104364"/>
          </a:xfrm>
          <a:prstGeom prst="upDownArrow">
            <a:avLst>
              <a:gd name="adj1" fmla="val 50000"/>
              <a:gd name="adj2" fmla="val 499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/>
          <a:lstStyle/>
          <a:p>
            <a:pPr defTabSz="914179"/>
            <a:endParaRPr lang="en-GB" dirty="0"/>
          </a:p>
        </p:txBody>
      </p:sp>
      <p:sp>
        <p:nvSpPr>
          <p:cNvPr id="14" name="Bogen 13"/>
          <p:cNvSpPr/>
          <p:nvPr/>
        </p:nvSpPr>
        <p:spPr bwMode="auto">
          <a:xfrm>
            <a:off x="6419533" y="1730698"/>
            <a:ext cx="492766" cy="1372176"/>
          </a:xfrm>
          <a:prstGeom prst="arc">
            <a:avLst/>
          </a:prstGeom>
          <a:noFill/>
          <a:ln>
            <a:noFill/>
          </a:ln>
          <a:effectLst/>
          <a:extLst/>
        </p:spPr>
        <p:txBody>
          <a:bodyPr lIns="80147" tIns="40074" rIns="80147" bIns="40074"/>
          <a:lstStyle/>
          <a:p>
            <a:pPr defTabSz="914179">
              <a:defRPr/>
            </a:pPr>
            <a:endParaRPr lang="en-GB" dirty="0">
              <a:latin typeface="Arial" charset="0"/>
              <a:ea typeface="+mn-ea"/>
            </a:endParaRPr>
          </a:p>
        </p:txBody>
      </p:sp>
      <p:sp>
        <p:nvSpPr>
          <p:cNvPr id="24598" name="Nach links gekrümmter Pfeil 25"/>
          <p:cNvSpPr>
            <a:spLocks noChangeArrowheads="1"/>
          </p:cNvSpPr>
          <p:nvPr/>
        </p:nvSpPr>
        <p:spPr bwMode="auto">
          <a:xfrm>
            <a:off x="7405066" y="4862370"/>
            <a:ext cx="223984" cy="777518"/>
          </a:xfrm>
          <a:prstGeom prst="curvedLeftArrow">
            <a:avLst>
              <a:gd name="adj1" fmla="val 25015"/>
              <a:gd name="adj2" fmla="val 50046"/>
              <a:gd name="adj3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/>
          <a:lstStyle/>
          <a:p>
            <a:pPr defTabSz="914179"/>
            <a:endParaRPr lang="en-GB" dirty="0"/>
          </a:p>
        </p:txBody>
      </p:sp>
      <p:sp>
        <p:nvSpPr>
          <p:cNvPr id="25" name="Bogen 24"/>
          <p:cNvSpPr/>
          <p:nvPr/>
        </p:nvSpPr>
        <p:spPr bwMode="auto">
          <a:xfrm>
            <a:off x="7629050" y="751602"/>
            <a:ext cx="1600472" cy="1697582"/>
          </a:xfrm>
          <a:prstGeom prst="arc">
            <a:avLst/>
          </a:prstGeom>
          <a:noFill/>
          <a:ln>
            <a:noFill/>
          </a:ln>
          <a:effectLst/>
          <a:extLst/>
        </p:spPr>
        <p:txBody>
          <a:bodyPr lIns="80147" tIns="40074" rIns="80147" bIns="40074"/>
          <a:lstStyle/>
          <a:p>
            <a:pPr defTabSz="914179">
              <a:defRPr/>
            </a:pPr>
            <a:endParaRPr lang="en-GB" dirty="0">
              <a:latin typeface="Arial" charset="0"/>
              <a:ea typeface="+mn-ea"/>
            </a:endParaRPr>
          </a:p>
        </p:txBody>
      </p:sp>
      <p:sp>
        <p:nvSpPr>
          <p:cNvPr id="23" name="Titre 2"/>
          <p:cNvSpPr txBox="1">
            <a:spLocks/>
          </p:cNvSpPr>
          <p:nvPr/>
        </p:nvSpPr>
        <p:spPr>
          <a:xfrm>
            <a:off x="572303" y="180102"/>
            <a:ext cx="83124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ts val="38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fr-CH" sz="2800" b="1" dirty="0" err="1"/>
              <a:t>Folgende</a:t>
            </a:r>
            <a:r>
              <a:rPr lang="fr-CH" sz="2800" b="1" dirty="0"/>
              <a:t> </a:t>
            </a:r>
            <a:r>
              <a:rPr lang="fr-CH" sz="2800" b="1" dirty="0" err="1"/>
              <a:t>Fähigkeiten</a:t>
            </a:r>
            <a:r>
              <a:rPr lang="fr-CH" sz="2800" b="1" dirty="0"/>
              <a:t> </a:t>
            </a:r>
            <a:r>
              <a:rPr lang="fr-CH" sz="2800" b="1" dirty="0" err="1"/>
              <a:t>hat</a:t>
            </a:r>
            <a:r>
              <a:rPr lang="fr-CH" sz="2800" b="1" dirty="0"/>
              <a:t> die WHO </a:t>
            </a:r>
            <a:r>
              <a:rPr lang="fr-CH" sz="2800" b="1" dirty="0" err="1"/>
              <a:t>als</a:t>
            </a:r>
            <a:r>
              <a:rPr lang="fr-CH" sz="2800" b="1" dirty="0"/>
              <a:t> </a:t>
            </a:r>
            <a:r>
              <a:rPr lang="fr-CH" sz="2800" b="1" dirty="0" err="1"/>
              <a:t>Lebenskompetenzen</a:t>
            </a:r>
            <a:r>
              <a:rPr lang="fr-CH" sz="2800" b="1" dirty="0"/>
              <a:t> </a:t>
            </a:r>
            <a:r>
              <a:rPr lang="fr-CH" sz="2800" b="1" dirty="0" err="1"/>
              <a:t>definiert</a:t>
            </a:r>
            <a:r>
              <a:rPr lang="fr-CH" sz="2800" b="1" dirty="0"/>
              <a:t> </a:t>
            </a:r>
            <a:r>
              <a:rPr lang="fr-CH" sz="1600" dirty="0"/>
              <a:t>(</a:t>
            </a:r>
            <a:r>
              <a:rPr lang="fr-CH" sz="1600" dirty="0" err="1"/>
              <a:t>Bühler</a:t>
            </a:r>
            <a:r>
              <a:rPr lang="fr-CH" sz="1600" dirty="0"/>
              <a:t> &amp; </a:t>
            </a:r>
            <a:r>
              <a:rPr lang="fr-CH" sz="1600" dirty="0" err="1"/>
              <a:t>Heppekausen</a:t>
            </a:r>
            <a:r>
              <a:rPr lang="fr-CH" sz="1600" dirty="0"/>
              <a:t>, 2005):</a:t>
            </a:r>
            <a:r>
              <a:rPr lang="fr-CH" sz="2800" dirty="0"/>
              <a:t/>
            </a:r>
            <a:br>
              <a:rPr lang="fr-CH" sz="2800" dirty="0"/>
            </a:br>
            <a:endParaRPr lang="fr-CH" sz="2800" dirty="0"/>
          </a:p>
        </p:txBody>
      </p:sp>
      <p:sp>
        <p:nvSpPr>
          <p:cNvPr id="24" name="Inhaltsplatzhalter 2"/>
          <p:cNvSpPr txBox="1">
            <a:spLocks/>
          </p:cNvSpPr>
          <p:nvPr/>
        </p:nvSpPr>
        <p:spPr>
          <a:xfrm>
            <a:off x="312662" y="1492581"/>
            <a:ext cx="7364396" cy="45181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ts val="2800"/>
              </a:lnSpc>
              <a:spcBef>
                <a:spcPct val="20000"/>
              </a:spcBef>
              <a:buClr>
                <a:srgbClr val="B4D200"/>
              </a:buClr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ts val="2800"/>
              </a:lnSpc>
              <a:spcBef>
                <a:spcPct val="20000"/>
              </a:spcBef>
              <a:spcAft>
                <a:spcPts val="0"/>
              </a:spcAft>
              <a:buClr>
                <a:srgbClr val="B4D200"/>
              </a:buClr>
              <a:buSzTx/>
              <a:buFont typeface="Calibri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lnSpc>
                <a:spcPts val="2800"/>
              </a:lnSpc>
              <a:spcBef>
                <a:spcPct val="20000"/>
              </a:spcBef>
              <a:buClr>
                <a:srgbClr val="B4D200"/>
              </a:buClr>
              <a:buSzPct val="50000"/>
              <a:buFont typeface="Wingdings" pitchFamily="2" charset="2"/>
              <a:buChar char="q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lnSpc>
                <a:spcPts val="2800"/>
              </a:lnSpc>
              <a:spcBef>
                <a:spcPct val="20000"/>
              </a:spcBef>
              <a:buClr>
                <a:srgbClr val="B4D200"/>
              </a:buClr>
              <a:buSzPct val="80000"/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lnSpc>
                <a:spcPts val="2800"/>
              </a:lnSpc>
              <a:spcBef>
                <a:spcPct val="20000"/>
              </a:spcBef>
              <a:buClr>
                <a:srgbClr val="B4D200"/>
              </a:buClr>
              <a:buSzPct val="80000"/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2650" lvl="1" indent="-342900">
              <a:defRPr/>
            </a:pPr>
            <a:r>
              <a:rPr lang="de-CH" dirty="0">
                <a:solidFill>
                  <a:schemeClr val="accent5">
                    <a:lumMod val="25000"/>
                  </a:schemeClr>
                </a:solidFill>
              </a:rPr>
              <a:t>Selbstwahrnehmung</a:t>
            </a:r>
          </a:p>
          <a:p>
            <a:pPr marL="882650" lvl="1" indent="-342900">
              <a:defRPr/>
            </a:pPr>
            <a:r>
              <a:rPr lang="de-CH" dirty="0">
                <a:solidFill>
                  <a:schemeClr val="accent5">
                    <a:lumMod val="25000"/>
                  </a:schemeClr>
                </a:solidFill>
              </a:rPr>
              <a:t>Empathie</a:t>
            </a:r>
          </a:p>
          <a:p>
            <a:pPr marL="882650" lvl="1" indent="-342900">
              <a:defRPr/>
            </a:pPr>
            <a:r>
              <a:rPr lang="de-CH" dirty="0">
                <a:solidFill>
                  <a:srgbClr val="CC0066"/>
                </a:solidFill>
              </a:rPr>
              <a:t>Stressbewältigung</a:t>
            </a:r>
          </a:p>
          <a:p>
            <a:pPr marL="882650" lvl="1" indent="-342900">
              <a:defRPr/>
            </a:pPr>
            <a:r>
              <a:rPr lang="de-CH" dirty="0">
                <a:solidFill>
                  <a:srgbClr val="CC0066"/>
                </a:solidFill>
              </a:rPr>
              <a:t>Gefühlsbewältigung</a:t>
            </a:r>
          </a:p>
          <a:p>
            <a:pPr marL="882650" lvl="1" indent="-342900">
              <a:defRPr/>
            </a:pPr>
            <a:r>
              <a:rPr lang="de-CH" dirty="0">
                <a:solidFill>
                  <a:schemeClr val="accent4">
                    <a:lumMod val="50000"/>
                  </a:schemeClr>
                </a:solidFill>
              </a:rPr>
              <a:t>Kommunikationsfertigkeit</a:t>
            </a:r>
          </a:p>
          <a:p>
            <a:pPr marL="882650" lvl="1" indent="-342900">
              <a:defRPr/>
            </a:pPr>
            <a:r>
              <a:rPr lang="de-CH" dirty="0">
                <a:solidFill>
                  <a:schemeClr val="accent4">
                    <a:lumMod val="50000"/>
                  </a:schemeClr>
                </a:solidFill>
              </a:rPr>
              <a:t>Beziehungsfähigkeit</a:t>
            </a:r>
          </a:p>
          <a:p>
            <a:pPr marL="882650" lvl="1" indent="-342900">
              <a:defRPr/>
            </a:pPr>
            <a:r>
              <a:rPr lang="de-CH" dirty="0">
                <a:solidFill>
                  <a:srgbClr val="FF0000"/>
                </a:solidFill>
              </a:rPr>
              <a:t>Kritisches Denken</a:t>
            </a:r>
          </a:p>
          <a:p>
            <a:pPr marL="882650" lvl="1" indent="-342900">
              <a:defRPr/>
            </a:pPr>
            <a:r>
              <a:rPr lang="de-CH" dirty="0">
                <a:solidFill>
                  <a:srgbClr val="FF0000"/>
                </a:solidFill>
              </a:rPr>
              <a:t>Kreatives Denken</a:t>
            </a:r>
          </a:p>
          <a:p>
            <a:pPr marL="882650" lvl="1" indent="-342900">
              <a:defRPr/>
            </a:pPr>
            <a:r>
              <a:rPr lang="de-CH" dirty="0">
                <a:solidFill>
                  <a:schemeClr val="accent2">
                    <a:lumMod val="50000"/>
                  </a:schemeClr>
                </a:solidFill>
              </a:rPr>
              <a:t>Fertigkeit, Entscheidungen zu treffen</a:t>
            </a:r>
          </a:p>
          <a:p>
            <a:pPr marL="882650" lvl="1" indent="-342900">
              <a:defRPr/>
            </a:pPr>
            <a:r>
              <a:rPr lang="de-CH" dirty="0">
                <a:solidFill>
                  <a:schemeClr val="accent2">
                    <a:lumMod val="50000"/>
                  </a:schemeClr>
                </a:solidFill>
              </a:rPr>
              <a:t>Problemlösefertigkeiten </a:t>
            </a:r>
          </a:p>
          <a:p>
            <a:pPr marL="882650" lvl="1" indent="-342900" algn="ctr">
              <a:defRPr/>
            </a:pPr>
            <a:endParaRPr lang="de-CH" dirty="0"/>
          </a:p>
          <a:p>
            <a:pPr algn="ctr">
              <a:defRPr/>
            </a:pPr>
            <a:endParaRPr lang="de-CH" sz="28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1950" y="6133626"/>
            <a:ext cx="1343025" cy="53340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8156" y="1405092"/>
            <a:ext cx="7620694" cy="462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535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78666" cy="4248472"/>
          </a:xfrm>
        </p:spPr>
        <p:txBody>
          <a:bodyPr>
            <a:normAutofit/>
          </a:bodyPr>
          <a:lstStyle/>
          <a:p>
            <a:endParaRPr lang="fr-CH" sz="2800" dirty="0"/>
          </a:p>
          <a:p>
            <a:endParaRPr lang="de-CH" dirty="0"/>
          </a:p>
          <a:p>
            <a:r>
              <a:rPr lang="de-CH" dirty="0"/>
              <a:t>für</a:t>
            </a:r>
            <a:r>
              <a:rPr lang="fr-CH" dirty="0"/>
              <a:t> </a:t>
            </a:r>
            <a:r>
              <a:rPr lang="fr-CH" dirty="0" err="1"/>
              <a:t>Kinder</a:t>
            </a:r>
            <a:r>
              <a:rPr lang="fr-CH" dirty="0"/>
              <a:t> </a:t>
            </a:r>
            <a:r>
              <a:rPr lang="fr-CH" dirty="0" err="1"/>
              <a:t>im</a:t>
            </a:r>
            <a:r>
              <a:rPr lang="fr-CH" dirty="0"/>
              <a:t> Alter von 7 bis 12 </a:t>
            </a:r>
            <a:r>
              <a:rPr lang="fr-CH" dirty="0" err="1"/>
              <a:t>Jahren</a:t>
            </a:r>
            <a:endParaRPr lang="fr-CH" dirty="0"/>
          </a:p>
          <a:p>
            <a:r>
              <a:rPr lang="fr-CH" dirty="0" err="1"/>
              <a:t>auf</a:t>
            </a:r>
            <a:r>
              <a:rPr lang="fr-CH" dirty="0"/>
              <a:t> </a:t>
            </a:r>
            <a:r>
              <a:rPr lang="fr-CH" dirty="0" err="1"/>
              <a:t>spielerische</a:t>
            </a:r>
            <a:r>
              <a:rPr lang="fr-CH" dirty="0"/>
              <a:t> Weise </a:t>
            </a:r>
            <a:r>
              <a:rPr lang="fr-CH" dirty="0" err="1"/>
              <a:t>eine</a:t>
            </a:r>
            <a:r>
              <a:rPr lang="fr-CH" dirty="0"/>
              <a:t> </a:t>
            </a:r>
            <a:r>
              <a:rPr lang="fr-CH" dirty="0" err="1"/>
              <a:t>gute</a:t>
            </a:r>
            <a:r>
              <a:rPr lang="fr-CH" dirty="0"/>
              <a:t> </a:t>
            </a:r>
            <a:r>
              <a:rPr lang="fr-CH" dirty="0" err="1"/>
              <a:t>Zeit</a:t>
            </a:r>
            <a:r>
              <a:rPr lang="fr-CH" dirty="0"/>
              <a:t> </a:t>
            </a:r>
            <a:r>
              <a:rPr lang="fr-CH" dirty="0" err="1"/>
              <a:t>miteinander</a:t>
            </a:r>
            <a:r>
              <a:rPr lang="fr-CH" dirty="0"/>
              <a:t> </a:t>
            </a:r>
            <a:r>
              <a:rPr lang="fr-CH" dirty="0" err="1"/>
              <a:t>zu</a:t>
            </a:r>
            <a:r>
              <a:rPr lang="fr-CH" dirty="0"/>
              <a:t> </a:t>
            </a:r>
            <a:r>
              <a:rPr lang="fr-CH" dirty="0" err="1"/>
              <a:t>verbringen</a:t>
            </a:r>
            <a:r>
              <a:rPr lang="fr-CH" dirty="0"/>
              <a:t>, </a:t>
            </a:r>
            <a:r>
              <a:rPr lang="fr-CH" dirty="0" err="1"/>
              <a:t>während</a:t>
            </a:r>
            <a:r>
              <a:rPr lang="fr-CH" dirty="0"/>
              <a:t> </a:t>
            </a:r>
            <a:r>
              <a:rPr lang="fr-CH" dirty="0" err="1"/>
              <a:t>gleichzeitig</a:t>
            </a:r>
            <a:r>
              <a:rPr lang="fr-CH" dirty="0"/>
              <a:t> </a:t>
            </a:r>
            <a:r>
              <a:rPr lang="fr-CH" dirty="0" err="1"/>
              <a:t>anhand</a:t>
            </a:r>
            <a:r>
              <a:rPr lang="fr-CH" dirty="0"/>
              <a:t> von </a:t>
            </a:r>
            <a:r>
              <a:rPr lang="fr-CH" dirty="0" err="1"/>
              <a:t>Hörspielgeschichten</a:t>
            </a:r>
            <a:r>
              <a:rPr lang="fr-CH" dirty="0"/>
              <a:t> und </a:t>
            </a:r>
            <a:r>
              <a:rPr lang="fr-CH" dirty="0" err="1"/>
              <a:t>Spielen</a:t>
            </a:r>
            <a:r>
              <a:rPr lang="fr-CH" dirty="0"/>
              <a:t> </a:t>
            </a:r>
            <a:r>
              <a:rPr lang="fr-CH" dirty="0" err="1"/>
              <a:t>gelernt</a:t>
            </a:r>
            <a:r>
              <a:rPr lang="fr-CH" dirty="0"/>
              <a:t> </a:t>
            </a:r>
            <a:r>
              <a:rPr lang="fr-CH" dirty="0" err="1"/>
              <a:t>wird</a:t>
            </a:r>
            <a:r>
              <a:rPr lang="fr-CH" dirty="0"/>
              <a:t>. </a:t>
            </a:r>
          </a:p>
          <a:p>
            <a:r>
              <a:rPr lang="fr-CH" dirty="0" err="1"/>
              <a:t>Hörspielgeschichten</a:t>
            </a:r>
            <a:r>
              <a:rPr lang="fr-CH" dirty="0"/>
              <a:t> </a:t>
            </a:r>
            <a:r>
              <a:rPr lang="fr-CH" dirty="0" err="1"/>
              <a:t>als</a:t>
            </a:r>
            <a:r>
              <a:rPr lang="fr-CH" dirty="0"/>
              <a:t> </a:t>
            </a:r>
            <a:r>
              <a:rPr lang="fr-CH" dirty="0" err="1"/>
              <a:t>Grundlage</a:t>
            </a:r>
            <a:r>
              <a:rPr lang="fr-CH" dirty="0"/>
              <a:t> </a:t>
            </a:r>
            <a:r>
              <a:rPr lang="fr-CH" dirty="0" err="1"/>
              <a:t>für</a:t>
            </a:r>
            <a:r>
              <a:rPr lang="fr-CH" dirty="0"/>
              <a:t> </a:t>
            </a:r>
            <a:r>
              <a:rPr lang="fr-CH" dirty="0" err="1"/>
              <a:t>Diskussion</a:t>
            </a:r>
            <a:r>
              <a:rPr lang="fr-CH" dirty="0"/>
              <a:t> in </a:t>
            </a:r>
            <a:r>
              <a:rPr lang="fr-CH" dirty="0" err="1"/>
              <a:t>solidarischer</a:t>
            </a:r>
            <a:r>
              <a:rPr lang="fr-CH" dirty="0"/>
              <a:t> </a:t>
            </a:r>
            <a:r>
              <a:rPr lang="fr-CH" dirty="0" err="1"/>
              <a:t>Atmosphäre</a:t>
            </a:r>
            <a:r>
              <a:rPr lang="fr-CH" dirty="0"/>
              <a:t> mit </a:t>
            </a:r>
            <a:r>
              <a:rPr lang="fr-CH" dirty="0" err="1"/>
              <a:t>konstruktiven</a:t>
            </a:r>
            <a:r>
              <a:rPr lang="fr-CH" dirty="0"/>
              <a:t> </a:t>
            </a:r>
            <a:r>
              <a:rPr lang="fr-CH" dirty="0" err="1"/>
              <a:t>Spielen</a:t>
            </a:r>
            <a:endParaRPr lang="fr-CH" dirty="0"/>
          </a:p>
          <a:p>
            <a:r>
              <a:rPr lang="fr-FR" dirty="0" err="1"/>
              <a:t>Hörspielgeschichten</a:t>
            </a:r>
            <a:r>
              <a:rPr lang="fr-FR" dirty="0"/>
              <a:t>, </a:t>
            </a:r>
            <a:r>
              <a:rPr lang="fr-FR" dirty="0" err="1"/>
              <a:t>Handbuch</a:t>
            </a:r>
            <a:r>
              <a:rPr lang="fr-FR" dirty="0"/>
              <a:t>, </a:t>
            </a:r>
            <a:r>
              <a:rPr lang="fr-FR" dirty="0" err="1"/>
              <a:t>Spielesammlung</a:t>
            </a:r>
            <a:r>
              <a:rPr lang="fr-FR" dirty="0"/>
              <a:t> </a:t>
            </a:r>
            <a:r>
              <a:rPr lang="fr-FR" dirty="0" err="1"/>
              <a:t>auf</a:t>
            </a:r>
            <a:r>
              <a:rPr lang="fr-FR" dirty="0"/>
              <a:t> </a:t>
            </a:r>
            <a:r>
              <a:rPr lang="fr-FR" dirty="0" err="1"/>
              <a:t>Webseite</a:t>
            </a:r>
            <a:r>
              <a:rPr lang="fr-FR" dirty="0"/>
              <a:t> </a:t>
            </a:r>
            <a:r>
              <a:rPr lang="fr-FR" dirty="0">
                <a:hlinkClick r:id="rId3"/>
              </a:rPr>
              <a:t>www.cleverclub.ch</a:t>
            </a:r>
            <a:r>
              <a:rPr lang="fr-FR" dirty="0"/>
              <a:t> </a:t>
            </a:r>
            <a:r>
              <a:rPr lang="fr-FR" dirty="0" err="1"/>
              <a:t>kostenlos</a:t>
            </a:r>
            <a:r>
              <a:rPr lang="fr-FR" dirty="0"/>
              <a:t> </a:t>
            </a:r>
            <a:r>
              <a:rPr lang="fr-FR" dirty="0" err="1"/>
              <a:t>verfügbar</a:t>
            </a:r>
            <a:endParaRPr lang="fr-FR" dirty="0"/>
          </a:p>
        </p:txBody>
      </p:sp>
      <p:pic>
        <p:nvPicPr>
          <p:cNvPr id="4" name="Image 3" descr="clever_club.tif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576751"/>
            <a:ext cx="885698" cy="1008112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5</a:t>
            </a:fld>
            <a:endParaRPr lang="fr-CH" dirty="0"/>
          </a:p>
        </p:txBody>
      </p:sp>
      <p:sp>
        <p:nvSpPr>
          <p:cNvPr id="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61802" y="259690"/>
            <a:ext cx="8312400" cy="1143000"/>
          </a:xfrm>
        </p:spPr>
        <p:txBody>
          <a:bodyPr>
            <a:normAutofit/>
          </a:bodyPr>
          <a:lstStyle/>
          <a:p>
            <a:r>
              <a:rPr lang="fr-FR" dirty="0"/>
              <a:t>			</a:t>
            </a:r>
            <a:endParaRPr lang="fr-CH" dirty="0"/>
          </a:p>
        </p:txBody>
      </p:sp>
      <p:sp>
        <p:nvSpPr>
          <p:cNvPr id="9" name="Titre 2"/>
          <p:cNvSpPr txBox="1">
            <a:spLocks/>
          </p:cNvSpPr>
          <p:nvPr/>
        </p:nvSpPr>
        <p:spPr>
          <a:xfrm>
            <a:off x="3059832" y="332656"/>
            <a:ext cx="5544616" cy="158417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7500"/>
          </a:bodyPr>
          <a:lstStyle>
            <a:lvl1pPr algn="l" defTabSz="914400" rtl="0" eaLnBrk="1" latinLnBrk="0" hangingPunct="1">
              <a:lnSpc>
                <a:spcPts val="38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fr-CH" b="1" dirty="0" err="1"/>
              <a:t>Clever</a:t>
            </a:r>
            <a:r>
              <a:rPr lang="fr-CH" b="1" dirty="0"/>
              <a:t> Club: </a:t>
            </a:r>
            <a:r>
              <a:rPr lang="fr-CH" b="1" dirty="0" err="1"/>
              <a:t>das</a:t>
            </a:r>
            <a:r>
              <a:rPr lang="fr-CH" b="1" dirty="0"/>
              <a:t> </a:t>
            </a:r>
            <a:r>
              <a:rPr lang="fr-CH" b="1" dirty="0" err="1"/>
              <a:t>Programm</a:t>
            </a:r>
            <a:endParaRPr lang="fr-CH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85" y="259690"/>
            <a:ext cx="2084115" cy="156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724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1736812"/>
            <a:ext cx="8424936" cy="42484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fr-CH" dirty="0"/>
          </a:p>
          <a:p>
            <a:pPr>
              <a:lnSpc>
                <a:spcPct val="90000"/>
              </a:lnSpc>
            </a:pPr>
            <a:endParaRPr lang="fr-CH" dirty="0"/>
          </a:p>
          <a:p>
            <a:pPr>
              <a:lnSpc>
                <a:spcPct val="90000"/>
              </a:lnSpc>
            </a:pPr>
            <a:r>
              <a:rPr lang="fr-CH" dirty="0" err="1"/>
              <a:t>Entwicklung</a:t>
            </a:r>
            <a:r>
              <a:rPr lang="fr-CH" dirty="0"/>
              <a:t> der </a:t>
            </a:r>
            <a:r>
              <a:rPr lang="fr-CH" dirty="0" err="1"/>
              <a:t>Fähigkeit</a:t>
            </a:r>
            <a:r>
              <a:rPr lang="fr-CH" dirty="0"/>
              <a:t>, </a:t>
            </a:r>
            <a:r>
              <a:rPr lang="fr-CH" dirty="0" err="1"/>
              <a:t>Gefühle</a:t>
            </a:r>
            <a:r>
              <a:rPr lang="fr-CH" dirty="0"/>
              <a:t> </a:t>
            </a:r>
            <a:r>
              <a:rPr lang="fr-CH" dirty="0" err="1"/>
              <a:t>zu</a:t>
            </a:r>
            <a:r>
              <a:rPr lang="fr-CH" dirty="0"/>
              <a:t> </a:t>
            </a:r>
            <a:r>
              <a:rPr lang="fr-CH" dirty="0" err="1"/>
              <a:t>identifizieren</a:t>
            </a:r>
            <a:r>
              <a:rPr lang="fr-CH" dirty="0"/>
              <a:t> und </a:t>
            </a:r>
            <a:r>
              <a:rPr lang="fr-CH" dirty="0" err="1"/>
              <a:t>zu</a:t>
            </a:r>
            <a:r>
              <a:rPr lang="fr-CH" dirty="0"/>
              <a:t> </a:t>
            </a:r>
            <a:r>
              <a:rPr lang="fr-CH" dirty="0" err="1"/>
              <a:t>verstehen</a:t>
            </a:r>
            <a:r>
              <a:rPr lang="fr-CH" dirty="0"/>
              <a:t>, </a:t>
            </a:r>
            <a:r>
              <a:rPr lang="fr-CH" dirty="0" err="1"/>
              <a:t>weshalb</a:t>
            </a:r>
            <a:r>
              <a:rPr lang="fr-CH" dirty="0"/>
              <a:t> </a:t>
            </a:r>
            <a:r>
              <a:rPr lang="fr-CH" dirty="0" err="1"/>
              <a:t>wie</a:t>
            </a:r>
            <a:r>
              <a:rPr lang="fr-CH" dirty="0"/>
              <a:t> </a:t>
            </a:r>
            <a:r>
              <a:rPr lang="fr-CH" dirty="0" err="1"/>
              <a:t>gehandelt</a:t>
            </a:r>
            <a:r>
              <a:rPr lang="fr-CH" dirty="0"/>
              <a:t> </a:t>
            </a:r>
            <a:r>
              <a:rPr lang="fr-CH" dirty="0" err="1"/>
              <a:t>wird</a:t>
            </a:r>
            <a:r>
              <a:rPr lang="fr-CH" dirty="0"/>
              <a:t>. </a:t>
            </a:r>
          </a:p>
          <a:p>
            <a:pPr>
              <a:lnSpc>
                <a:spcPct val="90000"/>
              </a:lnSpc>
            </a:pPr>
            <a:r>
              <a:rPr lang="fr-CH" dirty="0" err="1"/>
              <a:t>Übungen</a:t>
            </a:r>
            <a:r>
              <a:rPr lang="fr-CH" dirty="0"/>
              <a:t>, die </a:t>
            </a:r>
            <a:r>
              <a:rPr lang="fr-CH" dirty="0" err="1"/>
              <a:t>Lernprozesse</a:t>
            </a:r>
            <a:r>
              <a:rPr lang="fr-CH" dirty="0"/>
              <a:t> </a:t>
            </a:r>
            <a:r>
              <a:rPr lang="fr-CH" dirty="0" err="1"/>
              <a:t>begünstigen</a:t>
            </a:r>
            <a:r>
              <a:rPr lang="fr-CH" dirty="0"/>
              <a:t> (</a:t>
            </a:r>
            <a:r>
              <a:rPr lang="fr-CH" dirty="0" err="1"/>
              <a:t>Wiederholung</a:t>
            </a:r>
            <a:r>
              <a:rPr lang="fr-CH" dirty="0"/>
              <a:t>) .</a:t>
            </a:r>
          </a:p>
          <a:p>
            <a:pPr>
              <a:lnSpc>
                <a:spcPct val="90000"/>
              </a:lnSpc>
            </a:pPr>
            <a:r>
              <a:rPr lang="fr-CH" dirty="0" err="1"/>
              <a:t>Verschiedene</a:t>
            </a:r>
            <a:r>
              <a:rPr lang="fr-CH" dirty="0"/>
              <a:t> </a:t>
            </a:r>
            <a:r>
              <a:rPr lang="fr-CH" dirty="0" err="1"/>
              <a:t>Reaktionsmöglichkeiten</a:t>
            </a:r>
            <a:r>
              <a:rPr lang="fr-CH" dirty="0"/>
              <a:t> </a:t>
            </a:r>
            <a:r>
              <a:rPr lang="fr-CH" dirty="0" err="1"/>
              <a:t>lernen</a:t>
            </a:r>
            <a:r>
              <a:rPr lang="fr-CH" dirty="0"/>
              <a:t> (Adaptation)</a:t>
            </a:r>
          </a:p>
          <a:p>
            <a:pPr>
              <a:lnSpc>
                <a:spcPct val="90000"/>
              </a:lnSpc>
            </a:pPr>
            <a:r>
              <a:rPr lang="fr-CH" dirty="0" err="1"/>
              <a:t>Umgang</a:t>
            </a:r>
            <a:r>
              <a:rPr lang="fr-CH" dirty="0"/>
              <a:t> mit </a:t>
            </a:r>
            <a:r>
              <a:rPr lang="fr-CH" dirty="0" err="1"/>
              <a:t>schwierigen</a:t>
            </a:r>
            <a:r>
              <a:rPr lang="fr-CH" dirty="0"/>
              <a:t> </a:t>
            </a:r>
            <a:r>
              <a:rPr lang="fr-CH" dirty="0" err="1"/>
              <a:t>Situationen</a:t>
            </a:r>
            <a:r>
              <a:rPr lang="fr-CH" dirty="0"/>
              <a:t> </a:t>
            </a:r>
            <a:r>
              <a:rPr lang="fr-CH" dirty="0" err="1"/>
              <a:t>üben</a:t>
            </a:r>
            <a:r>
              <a:rPr lang="fr-CH" dirty="0"/>
              <a:t> (</a:t>
            </a:r>
            <a:r>
              <a:rPr lang="fr-CH" dirty="0" err="1"/>
              <a:t>Lösungsmöglichkeiten</a:t>
            </a:r>
            <a:r>
              <a:rPr lang="fr-CH" dirty="0"/>
              <a:t>) </a:t>
            </a:r>
          </a:p>
          <a:p>
            <a:pPr>
              <a:lnSpc>
                <a:spcPct val="90000"/>
              </a:lnSpc>
            </a:pPr>
            <a:r>
              <a:rPr lang="fr-CH" dirty="0" err="1"/>
              <a:t>Ein</a:t>
            </a:r>
            <a:r>
              <a:rPr lang="fr-CH" dirty="0"/>
              <a:t> positives </a:t>
            </a:r>
            <a:r>
              <a:rPr lang="fr-CH" dirty="0" err="1"/>
              <a:t>Selbstwertgefühl</a:t>
            </a:r>
            <a:r>
              <a:rPr lang="fr-CH" dirty="0"/>
              <a:t> </a:t>
            </a:r>
            <a:r>
              <a:rPr lang="fr-CH" dirty="0" err="1"/>
              <a:t>erreichen</a:t>
            </a:r>
            <a:endParaRPr lang="fr-CH" dirty="0"/>
          </a:p>
          <a:p>
            <a:pPr>
              <a:lnSpc>
                <a:spcPct val="90000"/>
              </a:lnSpc>
            </a:pPr>
            <a:r>
              <a:rPr lang="fr-CH" dirty="0" err="1"/>
              <a:t>Gesund</a:t>
            </a:r>
            <a:r>
              <a:rPr lang="fr-CH" dirty="0"/>
              <a:t> </a:t>
            </a:r>
            <a:r>
              <a:rPr lang="fr-CH" dirty="0" err="1"/>
              <a:t>aufwachsen</a:t>
            </a:r>
            <a:r>
              <a:rPr lang="fr-CH" dirty="0"/>
              <a:t>! </a:t>
            </a:r>
          </a:p>
          <a:p>
            <a:pPr>
              <a:lnSpc>
                <a:spcPct val="90000"/>
              </a:lnSpc>
            </a:pPr>
            <a:endParaRPr lang="fr-CH" dirty="0"/>
          </a:p>
          <a:p>
            <a:pPr>
              <a:lnSpc>
                <a:spcPct val="90000"/>
              </a:lnSpc>
            </a:pPr>
            <a:endParaRPr lang="fr-CH" dirty="0"/>
          </a:p>
          <a:p>
            <a:pPr marL="0" indent="0">
              <a:lnSpc>
                <a:spcPct val="90000"/>
              </a:lnSpc>
              <a:buNone/>
            </a:pPr>
            <a:endParaRPr lang="fr-CH" dirty="0"/>
          </a:p>
          <a:p>
            <a:endParaRPr lang="fr-CH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059832" y="332656"/>
            <a:ext cx="5544616" cy="1584176"/>
          </a:xfrm>
        </p:spPr>
        <p:txBody>
          <a:bodyPr>
            <a:normAutofit/>
          </a:bodyPr>
          <a:lstStyle/>
          <a:p>
            <a:r>
              <a:rPr lang="fr-CH" b="1" dirty="0" err="1"/>
              <a:t>Clever</a:t>
            </a:r>
            <a:r>
              <a:rPr lang="fr-CH" b="1" dirty="0"/>
              <a:t> Club: </a:t>
            </a:r>
            <a:r>
              <a:rPr lang="fr-CH" b="1" dirty="0" err="1"/>
              <a:t>Ziele</a:t>
            </a:r>
            <a:endParaRPr lang="fr-CH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7102467" y="6453336"/>
            <a:ext cx="2023864" cy="241002"/>
          </a:xfrm>
        </p:spPr>
        <p:txBody>
          <a:bodyPr/>
          <a:lstStyle/>
          <a:p>
            <a:fld id="{C7D831E1-3814-472C-A179-79FDF7B780A6}" type="slidenum">
              <a:rPr lang="de-CH" smtClean="0"/>
              <a:pPr/>
              <a:t>6</a:t>
            </a:fld>
            <a:endParaRPr lang="de-CH" dirty="0"/>
          </a:p>
        </p:txBody>
      </p:sp>
      <p:pic>
        <p:nvPicPr>
          <p:cNvPr id="8" name="Image 7" descr="clever_club.tif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442520"/>
            <a:ext cx="888074" cy="101081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85" y="259690"/>
            <a:ext cx="2084115" cy="156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796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lever_club.tif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1077866" cy="1226840"/>
          </a:xfrm>
          <a:prstGeom prst="rect">
            <a:avLst/>
          </a:prstGeom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7</a:t>
            </a:fld>
            <a:endParaRPr lang="fr-CH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1312" y="980728"/>
            <a:ext cx="7127155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038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1600" y="404664"/>
            <a:ext cx="8060880" cy="1152128"/>
          </a:xfrm>
        </p:spPr>
        <p:txBody>
          <a:bodyPr>
            <a:normAutofit/>
          </a:bodyPr>
          <a:lstStyle/>
          <a:p>
            <a:r>
              <a:rPr lang="fr-CH" b="1" dirty="0" err="1"/>
              <a:t>Ablauf</a:t>
            </a:r>
            <a:r>
              <a:rPr lang="fr-CH" b="1" dirty="0"/>
              <a:t> </a:t>
            </a:r>
            <a:r>
              <a:rPr lang="fr-CH" b="1" dirty="0" err="1"/>
              <a:t>einer</a:t>
            </a:r>
            <a:r>
              <a:rPr lang="fr-CH" b="1" dirty="0"/>
              <a:t> </a:t>
            </a:r>
            <a:r>
              <a:rPr lang="fr-CH" b="1" dirty="0" err="1"/>
              <a:t>Clever</a:t>
            </a:r>
            <a:r>
              <a:rPr lang="fr-CH" b="1" dirty="0"/>
              <a:t> Club </a:t>
            </a:r>
            <a:r>
              <a:rPr lang="fr-CH" b="1" dirty="0" err="1"/>
              <a:t>Durchführung</a:t>
            </a:r>
            <a:endParaRPr lang="fr-CH" b="1" dirty="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352928" cy="4608512"/>
          </a:xfrm>
        </p:spPr>
        <p:txBody>
          <a:bodyPr/>
          <a:lstStyle/>
          <a:p>
            <a:pPr lvl="1">
              <a:lnSpc>
                <a:spcPct val="90000"/>
              </a:lnSpc>
            </a:pPr>
            <a:endParaRPr lang="fr-CH" sz="29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CH" sz="2800" dirty="0" err="1"/>
              <a:t>Begrüssungsritual</a:t>
            </a:r>
            <a:endParaRPr lang="fr-CH" sz="28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CH" sz="2800" dirty="0" err="1"/>
              <a:t>Kinder</a:t>
            </a:r>
            <a:r>
              <a:rPr lang="fr-CH" sz="2800" dirty="0"/>
              <a:t> </a:t>
            </a:r>
            <a:r>
              <a:rPr lang="fr-CH" sz="2800" dirty="0" err="1"/>
              <a:t>auf</a:t>
            </a:r>
            <a:r>
              <a:rPr lang="fr-CH" sz="2800" dirty="0"/>
              <a:t> </a:t>
            </a:r>
            <a:r>
              <a:rPr lang="fr-CH" sz="2800" dirty="0" err="1"/>
              <a:t>Geschichte</a:t>
            </a:r>
            <a:r>
              <a:rPr lang="fr-CH" sz="2800" dirty="0"/>
              <a:t> </a:t>
            </a:r>
            <a:r>
              <a:rPr lang="fr-CH" sz="2800" dirty="0" err="1"/>
              <a:t>vorbereiten</a:t>
            </a:r>
            <a:r>
              <a:rPr lang="fr-CH" sz="2800" dirty="0"/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CH" sz="2800" dirty="0" err="1"/>
              <a:t>Hörspielgeschichte</a:t>
            </a:r>
            <a:r>
              <a:rPr lang="fr-CH" sz="2800" dirty="0"/>
              <a:t> </a:t>
            </a:r>
            <a:r>
              <a:rPr lang="fr-CH" sz="2800" dirty="0" err="1"/>
              <a:t>gemeinsam</a:t>
            </a:r>
            <a:r>
              <a:rPr lang="fr-CH" sz="2800" dirty="0"/>
              <a:t> </a:t>
            </a:r>
            <a:r>
              <a:rPr lang="fr-CH" sz="2800" dirty="0" err="1"/>
              <a:t>hören</a:t>
            </a:r>
            <a:endParaRPr lang="fr-CH" sz="28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CH" sz="2800" dirty="0" err="1"/>
              <a:t>Diskussion</a:t>
            </a:r>
            <a:r>
              <a:rPr lang="fr-CH" sz="2800" dirty="0"/>
              <a:t> </a:t>
            </a:r>
            <a:r>
              <a:rPr lang="fr-CH" sz="2800" dirty="0" err="1"/>
              <a:t>einleiten</a:t>
            </a:r>
            <a:r>
              <a:rPr lang="fr-CH" sz="2800" dirty="0"/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CH" sz="2800" dirty="0" err="1"/>
              <a:t>Anhand</a:t>
            </a:r>
            <a:r>
              <a:rPr lang="fr-CH" sz="2800" dirty="0"/>
              <a:t> </a:t>
            </a:r>
            <a:r>
              <a:rPr lang="fr-CH" sz="2800" dirty="0" err="1"/>
              <a:t>von</a:t>
            </a:r>
            <a:r>
              <a:rPr lang="fr-CH" sz="2800" dirty="0"/>
              <a:t> </a:t>
            </a:r>
            <a:r>
              <a:rPr lang="fr-CH" sz="2800" dirty="0" err="1"/>
              <a:t>passenden</a:t>
            </a:r>
            <a:r>
              <a:rPr lang="fr-CH" sz="2800" dirty="0"/>
              <a:t> </a:t>
            </a:r>
            <a:r>
              <a:rPr lang="fr-CH" sz="2800" dirty="0" err="1"/>
              <a:t>Spielen</a:t>
            </a:r>
            <a:r>
              <a:rPr lang="fr-CH" sz="2800" dirty="0"/>
              <a:t> </a:t>
            </a:r>
            <a:r>
              <a:rPr lang="fr-CH" sz="2800" dirty="0" err="1"/>
              <a:t>vertiefen</a:t>
            </a:r>
            <a:r>
              <a:rPr lang="fr-CH" sz="2800" dirty="0"/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CH" sz="2800" dirty="0" err="1"/>
              <a:t>Freies</a:t>
            </a:r>
            <a:r>
              <a:rPr lang="fr-CH" sz="2800" dirty="0"/>
              <a:t> </a:t>
            </a:r>
            <a:r>
              <a:rPr lang="fr-CH" sz="2800" dirty="0" err="1"/>
              <a:t>Spielen</a:t>
            </a:r>
            <a:r>
              <a:rPr lang="fr-CH" sz="2800" dirty="0"/>
              <a:t>, </a:t>
            </a:r>
            <a:r>
              <a:rPr lang="fr-CH" sz="2800" dirty="0" err="1"/>
              <a:t>Entspannung</a:t>
            </a:r>
            <a:r>
              <a:rPr lang="fr-CH" sz="2800" dirty="0"/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CH" sz="2800" dirty="0" err="1"/>
              <a:t>Schlussritual</a:t>
            </a:r>
            <a:endParaRPr lang="fr-CH" sz="2800" dirty="0"/>
          </a:p>
        </p:txBody>
      </p:sp>
      <p:pic>
        <p:nvPicPr>
          <p:cNvPr id="4" name="Grafik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628800"/>
            <a:ext cx="1944216" cy="670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8</a:t>
            </a:fld>
            <a:endParaRPr lang="fr-CH"/>
          </a:p>
        </p:txBody>
      </p:sp>
      <p:pic>
        <p:nvPicPr>
          <p:cNvPr id="7" name="Image 6" descr="clever_club.tif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266" y="5170760"/>
            <a:ext cx="1202019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478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88-6FF8-4B1D-9AD1-1C52FF44D65E}" type="slidenum">
              <a:rPr lang="fr-CH" smtClean="0"/>
              <a:pPr/>
              <a:t>9</a:t>
            </a:fld>
            <a:endParaRPr lang="fr-CH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5" y="1224533"/>
            <a:ext cx="6480720" cy="4758856"/>
          </a:xfrm>
          <a:prstGeom prst="rect">
            <a:avLst/>
          </a:prstGeom>
        </p:spPr>
      </p:pic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31600" y="404664"/>
            <a:ext cx="8060880" cy="1152128"/>
          </a:xfrm>
        </p:spPr>
        <p:txBody>
          <a:bodyPr>
            <a:normAutofit/>
          </a:bodyPr>
          <a:lstStyle/>
          <a:p>
            <a:r>
              <a:rPr lang="fr-CH" b="1" dirty="0" err="1"/>
              <a:t>Beispiel</a:t>
            </a:r>
            <a:r>
              <a:rPr lang="fr-CH" b="1" dirty="0"/>
              <a:t>: </a:t>
            </a:r>
            <a:r>
              <a:rPr lang="fr-CH" b="1" dirty="0" err="1"/>
              <a:t>Pausengespräche</a:t>
            </a: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51862625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</Template>
  <TotalTime>0</TotalTime>
  <Words>1303</Words>
  <Application>Microsoft Office PowerPoint</Application>
  <PresentationFormat>Affichage à l'écran (4:3)</PresentationFormat>
  <Paragraphs>227</Paragraphs>
  <Slides>14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ＭＳ Ｐゴシック</vt:lpstr>
      <vt:lpstr>Arial</vt:lpstr>
      <vt:lpstr>Calibri</vt:lpstr>
      <vt:lpstr>Courier New</vt:lpstr>
      <vt:lpstr>Times New Roman</vt:lpstr>
      <vt:lpstr>Wingdings</vt:lpstr>
      <vt:lpstr>Masque</vt:lpstr>
      <vt:lpstr>Conception personnalisée</vt:lpstr>
      <vt:lpstr> Lebenskompetenzen von Kindern im Alter von  7 bis 12 Jahren stärken: Programm Clever Club           </vt:lpstr>
      <vt:lpstr>Inhalte und Ziele der Veranstaltung</vt:lpstr>
      <vt:lpstr>Lebenskompetenzen oder Psychosoziale Kompetenzen (PSK)</vt:lpstr>
      <vt:lpstr>Présentation PowerPoint</vt:lpstr>
      <vt:lpstr>   </vt:lpstr>
      <vt:lpstr>Clever Club: Ziele</vt:lpstr>
      <vt:lpstr>Présentation PowerPoint</vt:lpstr>
      <vt:lpstr>Ablauf einer Clever Club Durchführung</vt:lpstr>
      <vt:lpstr>Beispiel: Pausengespräche</vt:lpstr>
      <vt:lpstr> Aktivitäten und Spiele: Beispiel</vt:lpstr>
      <vt:lpstr>Wie können Sie zuhause Lebenskompetenzen fördern?  </vt:lpstr>
      <vt:lpstr>Présentation PowerPoint</vt:lpstr>
      <vt:lpstr>Erfahrungsberichte </vt:lpstr>
      <vt:lpstr>Empfehlung für Ablauf der 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Promotion de la santé: programmes Clever Club et Tina &amp; Toni</dc:title>
  <dc:creator>RStaufferBabel</dc:creator>
  <cp:lastModifiedBy>Diane Jaccard</cp:lastModifiedBy>
  <cp:revision>582</cp:revision>
  <cp:lastPrinted>2019-05-13T12:57:54Z</cp:lastPrinted>
  <dcterms:created xsi:type="dcterms:W3CDTF">2013-06-10T11:41:47Z</dcterms:created>
  <dcterms:modified xsi:type="dcterms:W3CDTF">2020-08-05T07:26:18Z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11194602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S7.0.9</vt:lpwstr>
  </property>
</Properties>
</file>