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410" r:id="rId3"/>
    <p:sldId id="261" r:id="rId4"/>
    <p:sldId id="655" r:id="rId5"/>
    <p:sldId id="360" r:id="rId6"/>
    <p:sldId id="382" r:id="rId7"/>
    <p:sldId id="350" r:id="rId8"/>
    <p:sldId id="380" r:id="rId9"/>
    <p:sldId id="284" r:id="rId10"/>
    <p:sldId id="385" r:id="rId11"/>
    <p:sldId id="442" r:id="rId12"/>
    <p:sldId id="413" r:id="rId13"/>
    <p:sldId id="664" r:id="rId14"/>
    <p:sldId id="686" r:id="rId15"/>
    <p:sldId id="687" r:id="rId16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5B3"/>
    <a:srgbClr val="4EBEBB"/>
    <a:srgbClr val="B4D200"/>
    <a:srgbClr val="B4D213"/>
    <a:srgbClr val="C5D313"/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98" autoAdjust="0"/>
    <p:restoredTop sz="99811" autoAdjust="0"/>
  </p:normalViewPr>
  <p:slideViewPr>
    <p:cSldViewPr showGuides="1">
      <p:cViewPr varScale="1">
        <p:scale>
          <a:sx n="96" d="100"/>
          <a:sy n="96" d="100"/>
        </p:scale>
        <p:origin x="5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0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-5352"/>
    </p:cViewPr>
  </p:sorterViewPr>
  <p:notesViewPr>
    <p:cSldViewPr snapToGrid="0" snapToObjects="1">
      <p:cViewPr>
        <p:scale>
          <a:sx n="80" d="100"/>
          <a:sy n="80" d="100"/>
        </p:scale>
        <p:origin x="2244" y="-112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735"/>
            <a:ext cx="5533932" cy="288250"/>
          </a:xfrm>
          <a:prstGeom prst="rect">
            <a:avLst/>
          </a:prstGeom>
        </p:spPr>
        <p:txBody>
          <a:bodyPr vert="horz" lIns="92137" tIns="46068" rIns="92137" bIns="46068" rtlCol="0" anchor="b"/>
          <a:lstStyle>
            <a:lvl1pPr algn="l">
              <a:defRPr sz="1300"/>
            </a:lvl1pPr>
          </a:lstStyle>
          <a:p>
            <a:r>
              <a:rPr lang="fr-CH" dirty="0"/>
              <a:t>© </a:t>
            </a:r>
            <a:r>
              <a:rPr lang="fr-FR" dirty="0"/>
              <a:t>R. Stauffer Babel, Addiction Suisse / 2016-18 / Mandat HEF-TS pour AES IX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2137" tIns="46068" rIns="92137" bIns="46068" rtlCol="0" anchor="b"/>
          <a:lstStyle>
            <a:lvl1pPr algn="r">
              <a:defRPr sz="1300"/>
            </a:lvl1pPr>
          </a:lstStyle>
          <a:p>
            <a:fld id="{5E91834D-BCC4-F24C-A4E5-AEFDF3C37CC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38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2137" tIns="46068" rIns="92137" bIns="46068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2137" tIns="46068" rIns="92137" bIns="46068" rtlCol="0"/>
          <a:lstStyle>
            <a:lvl1pPr algn="r">
              <a:defRPr sz="1300"/>
            </a:lvl1pPr>
          </a:lstStyle>
          <a:p>
            <a:fld id="{1DFF6E68-1F5E-4379-B18A-B501E19636DE}" type="datetimeFigureOut">
              <a:rPr lang="fr-CH" smtClean="0"/>
              <a:pPr/>
              <a:t>09.07.2020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7" tIns="46068" rIns="92137" bIns="46068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8"/>
          </a:xfrm>
          <a:prstGeom prst="rect">
            <a:avLst/>
          </a:prstGeom>
        </p:spPr>
        <p:txBody>
          <a:bodyPr vert="horz" lIns="92137" tIns="46068" rIns="92137" bIns="46068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2137" tIns="46068" rIns="92137" bIns="46068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2137" tIns="46068" rIns="92137" bIns="46068" rtlCol="0" anchor="b"/>
          <a:lstStyle>
            <a:lvl1pPr algn="r">
              <a:defRPr sz="1300"/>
            </a:lvl1pPr>
          </a:lstStyle>
          <a:p>
            <a:fld id="{26D82BB2-DB72-489D-B47B-92DECD6F2EFC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46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  <a:p>
            <a:r>
              <a:rPr lang="fr-CH" dirty="0" smtClean="0"/>
              <a:t>Accueil, Présentation </a:t>
            </a:r>
            <a:endParaRPr lang="fr-CH" dirty="0"/>
          </a:p>
          <a:p>
            <a:endParaRPr lang="fr-CH" dirty="0"/>
          </a:p>
          <a:p>
            <a:r>
              <a:rPr lang="fr-CH" dirty="0" smtClean="0"/>
              <a:t>Les </a:t>
            </a:r>
            <a:r>
              <a:rPr lang="fr-CH" dirty="0"/>
              <a:t>3 visages circulent</a:t>
            </a:r>
          </a:p>
          <a:p>
            <a:r>
              <a:rPr lang="fr-CH" dirty="0"/>
              <a:t>Chacun-e choisit le visage qui représente l’humeur dans laquelle il/elle se trouve.</a:t>
            </a:r>
          </a:p>
          <a:p>
            <a:r>
              <a:rPr lang="fr-CH" dirty="0"/>
              <a:t>Faire connaissance:  se nomme, </a:t>
            </a:r>
            <a:r>
              <a:rPr lang="fr-CH" dirty="0" smtClean="0"/>
              <a:t>dit le nom et l’âge de son enfant et </a:t>
            </a:r>
            <a:r>
              <a:rPr lang="fr-CH" dirty="0"/>
              <a:t>si </a:t>
            </a:r>
            <a:r>
              <a:rPr lang="fr-CH" dirty="0" smtClean="0"/>
              <a:t>la personne le souhaite, mentionne </a:t>
            </a:r>
            <a:r>
              <a:rPr lang="fr-CH" dirty="0"/>
              <a:t>pourquoi elle l’a choisi</a:t>
            </a:r>
            <a:r>
              <a:rPr lang="fr-CH" dirty="0" smtClean="0"/>
              <a:t>.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1</a:t>
            </a:fld>
            <a:endParaRPr lang="fr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Après </a:t>
            </a:r>
            <a:r>
              <a:rPr lang="fr-FR" dirty="0" smtClean="0"/>
              <a:t>la discussion </a:t>
            </a:r>
            <a:r>
              <a:rPr lang="fr-FR" dirty="0"/>
              <a:t>ouverte</a:t>
            </a:r>
          </a:p>
          <a:p>
            <a:r>
              <a:rPr lang="fr-FR" dirty="0"/>
              <a:t>Jeux de groupe ou de rôle</a:t>
            </a:r>
          </a:p>
          <a:p>
            <a:r>
              <a:rPr lang="fr-FR" dirty="0"/>
              <a:t>Objectifs: entraîner de nouveaux comportement, favoriser </a:t>
            </a:r>
            <a:r>
              <a:rPr lang="fr-FR" dirty="0" smtClean="0"/>
              <a:t>expériences positives </a:t>
            </a:r>
            <a:r>
              <a:rPr lang="fr-FR" dirty="0"/>
              <a:t>-&gt; renforcer les enfants dans leurs compétences.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01FA4-24C4-4A91-840C-2B4602950329}" type="slidenum">
              <a:rPr lang="fr-CH" smtClean="0"/>
              <a:pPr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6321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256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14484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77875" y="739775"/>
            <a:ext cx="4937125" cy="37036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Mentionnez votre propre expérience:</a:t>
            </a:r>
          </a:p>
          <a:p>
            <a:endParaRPr lang="fr-CH" dirty="0" smtClean="0"/>
          </a:p>
          <a:p>
            <a:r>
              <a:rPr lang="fr-CH" dirty="0" smtClean="0"/>
              <a:t>En tant que </a:t>
            </a:r>
            <a:r>
              <a:rPr lang="fr-CH" dirty="0" err="1" smtClean="0"/>
              <a:t>professionnel-le</a:t>
            </a:r>
            <a:r>
              <a:rPr lang="fr-CH" dirty="0" smtClean="0"/>
              <a:t> qu’appréciez-vous dans Clever Club?</a:t>
            </a:r>
          </a:p>
          <a:p>
            <a:r>
              <a:rPr lang="fr-CH" dirty="0" smtClean="0"/>
              <a:t>Qu’est-ce qui vous a </a:t>
            </a:r>
            <a:r>
              <a:rPr lang="fr-CH" dirty="0" err="1" smtClean="0"/>
              <a:t>montivé</a:t>
            </a:r>
            <a:r>
              <a:rPr lang="fr-CH" dirty="0" smtClean="0"/>
              <a:t>-e à mettre en place ce programme</a:t>
            </a:r>
          </a:p>
          <a:p>
            <a:r>
              <a:rPr lang="fr-CH" dirty="0" smtClean="0"/>
              <a:t>Êtes-vous </a:t>
            </a:r>
            <a:r>
              <a:rPr lang="fr-CH" dirty="0" err="1" smtClean="0"/>
              <a:t>parti-e</a:t>
            </a:r>
            <a:r>
              <a:rPr lang="fr-CH" dirty="0" smtClean="0"/>
              <a:t> d’une situation conflictuelle (</a:t>
            </a:r>
            <a:r>
              <a:rPr lang="fr-CH" dirty="0" err="1" smtClean="0"/>
              <a:t>mobbing</a:t>
            </a:r>
            <a:r>
              <a:rPr lang="fr-CH" dirty="0" smtClean="0"/>
              <a:t>, </a:t>
            </a:r>
            <a:r>
              <a:rPr lang="fr-CH" dirty="0" err="1" smtClean="0"/>
              <a:t>harcellement</a:t>
            </a:r>
            <a:r>
              <a:rPr lang="fr-CH" dirty="0" smtClean="0"/>
              <a:t>, )</a:t>
            </a:r>
          </a:p>
          <a:p>
            <a:r>
              <a:rPr lang="fr-CH" dirty="0" smtClean="0"/>
              <a:t>Avez-vous observé des changements depuis que vous animez Clever Club, chez les enfants, entre eux, entre eux et vous, au niveau de l’ambiance dans la structure?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FE968-C157-4151-B63E-F94C0743B519}" type="slidenum">
              <a:rPr lang="de-CH" smtClean="0"/>
              <a:pPr/>
              <a:t>13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3458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2</a:t>
            </a:fld>
            <a:endParaRPr lang="fr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/>
              <a:t>Chaque personne a des ressources différentes et est exposée à des vulnérabilités différentes. </a:t>
            </a:r>
          </a:p>
          <a:p>
            <a:r>
              <a:rPr lang="fr-CH" dirty="0"/>
              <a:t>Dès l'enfance, il est important de renforcer les ressources afin de pouvoir faire face aux défis actuels et futurs. </a:t>
            </a:r>
          </a:p>
          <a:p>
            <a:r>
              <a:rPr lang="fr-CH" dirty="0"/>
              <a:t>Il existe différentes formes de ressources : des ressources individuelles ou des ressources fournies par l'environnement. </a:t>
            </a:r>
          </a:p>
          <a:p>
            <a:r>
              <a:rPr lang="fr-CH" dirty="0"/>
              <a:t>Une ressource provenant de l'environnement est par exemple une famille aimante</a:t>
            </a:r>
            <a:r>
              <a:rPr lang="fr-CH" dirty="0" smtClean="0"/>
              <a:t>.</a:t>
            </a:r>
          </a:p>
          <a:p>
            <a:r>
              <a:rPr lang="fr-CH" dirty="0" smtClean="0"/>
              <a:t>Les </a:t>
            </a:r>
            <a:r>
              <a:rPr lang="fr-CH" dirty="0"/>
              <a:t>ressources individuelles peuvent être des compétences </a:t>
            </a:r>
            <a:r>
              <a:rPr lang="fr-CH" dirty="0" smtClean="0"/>
              <a:t>cognitives, émotionnelles, psychosociales. Définition: </a:t>
            </a:r>
            <a:r>
              <a:rPr lang="fr-CH" dirty="0"/>
              <a:t>«La capacité d’une </a:t>
            </a:r>
            <a:r>
              <a:rPr lang="fr-CH" b="1" dirty="0"/>
              <a:t>personne</a:t>
            </a:r>
            <a:r>
              <a:rPr lang="fr-CH" dirty="0"/>
              <a:t> à maintenir un état de bien-être subjectif lui permettant  de répondre de façon positive et efficace aux exigences et aux épreuves de la vie quotidienne.» (OMS, 1993)</a:t>
            </a:r>
          </a:p>
          <a:p>
            <a:endParaRPr lang="fr-CH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712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FR" dirty="0"/>
              <a:t>La liste des compétences de vie n’est pas à comprendre comme un classement</a:t>
            </a:r>
          </a:p>
          <a:p>
            <a:r>
              <a:rPr lang="fr-FR" dirty="0"/>
              <a:t>Parfois elles agissent ensemble</a:t>
            </a:r>
          </a:p>
          <a:p>
            <a:r>
              <a:rPr lang="fr-FR" dirty="0"/>
              <a:t>Le recours à une compétence peut renforcer une autre, tout comme le manque de l’une peut affaiblir une autre</a:t>
            </a:r>
          </a:p>
          <a:p>
            <a:r>
              <a:rPr lang="fr-FR" dirty="0"/>
              <a:t>Cela signifie également que les compétences de vie ne peuvent pas clairement se distinguer les unes des autres</a:t>
            </a:r>
          </a:p>
          <a:p>
            <a:r>
              <a:rPr lang="fr-FR" dirty="0"/>
              <a:t>Quelques illustrations :</a:t>
            </a:r>
          </a:p>
          <a:p>
            <a:r>
              <a:rPr lang="fr-FR" dirty="0"/>
              <a:t>Une bonne conscience de soi peut agir positivement sur la manière de gérer les émotions délicates ou difficiles</a:t>
            </a:r>
          </a:p>
          <a:p>
            <a:r>
              <a:rPr lang="fr-FR" dirty="0"/>
              <a:t>Un manque dans les compétences communicationnelles peut agir négativement sur la résolution de problèmes</a:t>
            </a:r>
          </a:p>
          <a:p>
            <a:r>
              <a:rPr lang="fr-FR" dirty="0"/>
              <a:t>La conscience de soi est un prérequis à l’empathie, à la gestion du stress et des émotions, pour une communication efficace et pour des capacités relationnelles</a:t>
            </a:r>
          </a:p>
          <a:p>
            <a:r>
              <a:rPr lang="fr-FR" dirty="0"/>
              <a:t>Sans empathie les capacités relationnelles et la communication efficace sont difficiles ou voire perturbées.</a:t>
            </a:r>
          </a:p>
          <a:p>
            <a:r>
              <a:rPr lang="fr-FR" dirty="0"/>
              <a:t>La créativité et l’esprit critique sont importants pour résoudre les problèmes et la capacité à prendre des décisions</a:t>
            </a:r>
          </a:p>
          <a:p>
            <a:pPr>
              <a:buFontTx/>
              <a:buNone/>
            </a:pPr>
            <a:endParaRPr lang="de-CH" dirty="0">
              <a:latin typeface="Arial" pitchFamily="34" charset="0"/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8A9F3B-DE3F-4EC4-B38E-C93FBE9A3B20}" type="slidenum">
              <a:rPr lang="de-CH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841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74582-CC46-44BB-9CFA-315031AE9788}" type="slidenum">
              <a:rPr lang="fr-FR"/>
              <a:pPr/>
              <a:t>5</a:t>
            </a:fld>
            <a:endParaRPr lang="fr-FR" dirty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Clever Club: un programme pour renforcer les compétences psychosociales des enfants</a:t>
            </a:r>
            <a:endParaRPr lang="fr-CH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Emotions fondamentales: </a:t>
            </a:r>
            <a:r>
              <a:rPr lang="fr-CH" dirty="0"/>
              <a:t>la joie, la tristesse, la peur, la colère, la surprise et le dégoût</a:t>
            </a:r>
            <a:r>
              <a:rPr lang="fr-CH" baseline="0" dirty="0" smtClean="0"/>
              <a:t>.</a:t>
            </a:r>
            <a:endParaRPr lang="fr-CH" baseline="0" dirty="0"/>
          </a:p>
          <a:p>
            <a:r>
              <a:rPr lang="fr-CH" baseline="0" dirty="0" smtClean="0"/>
              <a:t>La répétition </a:t>
            </a:r>
            <a:r>
              <a:rPr lang="fr-CH" baseline="0" dirty="0"/>
              <a:t>est importante pour s’assurer que l’enfant maîtrise les habiletés </a:t>
            </a:r>
            <a:r>
              <a:rPr lang="fr-CH" baseline="0" dirty="0" smtClean="0"/>
              <a:t>ciblées.</a:t>
            </a:r>
            <a:endParaRPr lang="fr-CH" baseline="0" dirty="0"/>
          </a:p>
          <a:p>
            <a:r>
              <a:rPr lang="fr-CH" baseline="0" dirty="0"/>
              <a:t>Plus on envisage et on utilise de solutions pour résoudre des problèmes plus nous avons de chance de nous y adapter avec </a:t>
            </a:r>
            <a:r>
              <a:rPr lang="fr-CH" baseline="0" dirty="0" smtClean="0"/>
              <a:t>succès.</a:t>
            </a:r>
            <a:endParaRPr lang="fr-CH" baseline="0" dirty="0"/>
          </a:p>
          <a:p>
            <a:r>
              <a:rPr lang="fr-CH" baseline="0" dirty="0"/>
              <a:t>S’adapter aux difficultés permet de faire face aux difficultés </a:t>
            </a:r>
            <a:r>
              <a:rPr lang="fr-CH" baseline="0" dirty="0" smtClean="0"/>
              <a:t>rencontrées, </a:t>
            </a:r>
            <a:r>
              <a:rPr lang="fr-CH" baseline="0" dirty="0"/>
              <a:t>au problèmes qui les attendent durant leur adolescence </a:t>
            </a:r>
            <a:r>
              <a:rPr lang="fr-CH" baseline="0" dirty="0" smtClean="0"/>
              <a:t>et leur </a:t>
            </a:r>
            <a:r>
              <a:rPr lang="fr-CH" baseline="0" dirty="0"/>
              <a:t>vie </a:t>
            </a:r>
            <a:r>
              <a:rPr lang="fr-CH" baseline="0" dirty="0" smtClean="0"/>
              <a:t>d’adulte.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FE968-C157-4151-B63E-F94C0743B519}" type="slidenum">
              <a:rPr lang="de-CH" smtClean="0"/>
              <a:pPr/>
              <a:t>6</a:t>
            </a:fld>
            <a:endParaRPr lang="de-CH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Les histoires ont été Inventées, écrites </a:t>
            </a:r>
            <a:r>
              <a:rPr lang="fr-CH" dirty="0"/>
              <a:t>et </a:t>
            </a:r>
            <a:r>
              <a:rPr lang="fr-CH" dirty="0" smtClean="0"/>
              <a:t>enregistrées </a:t>
            </a:r>
            <a:r>
              <a:rPr lang="fr-CH" dirty="0"/>
              <a:t>par un collectif </a:t>
            </a:r>
            <a:r>
              <a:rPr lang="fr-CH" dirty="0" smtClean="0"/>
              <a:t>d’enfants encadré par des professionnel-le-s </a:t>
            </a:r>
            <a:r>
              <a:rPr lang="fr-CH" dirty="0"/>
              <a:t>-&gt;  leur langage, leurs situations</a:t>
            </a:r>
          </a:p>
          <a:p>
            <a:r>
              <a:rPr lang="fr-CH" dirty="0"/>
              <a:t>Dites par des pairs -&gt; </a:t>
            </a:r>
            <a:r>
              <a:rPr lang="fr-CH" dirty="0" smtClean="0"/>
              <a:t>permet de se </a:t>
            </a:r>
            <a:r>
              <a:rPr lang="fr-CH" dirty="0"/>
              <a:t>reconnaître, s’identifier</a:t>
            </a:r>
          </a:p>
          <a:p>
            <a:r>
              <a:rPr lang="fr-CH" dirty="0"/>
              <a:t>Situations fictives-</a:t>
            </a:r>
            <a:r>
              <a:rPr lang="fr-CH" dirty="0" smtClean="0"/>
              <a:t>&gt;permet une distance</a:t>
            </a:r>
            <a:r>
              <a:rPr lang="fr-CH" dirty="0"/>
              <a:t>, </a:t>
            </a:r>
            <a:r>
              <a:rPr lang="fr-CH" dirty="0" smtClean="0"/>
              <a:t>de les </a:t>
            </a:r>
            <a:r>
              <a:rPr lang="fr-CH" dirty="0"/>
              <a:t>travailler sans «danger»</a:t>
            </a:r>
          </a:p>
          <a:p>
            <a:r>
              <a:rPr lang="fr-CH" dirty="0"/>
              <a:t>Thèmes variés de leur quotidien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7</a:t>
            </a:fld>
            <a:endParaRPr lang="fr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F5B25-4496-4C23-A307-3ED77E248173}" type="slidenum">
              <a:rPr lang="fr-FR"/>
              <a:pPr/>
              <a:t>8</a:t>
            </a:fld>
            <a:endParaRPr lang="fr-FR" dirty="0"/>
          </a:p>
        </p:txBody>
      </p:sp>
      <p:sp>
        <p:nvSpPr>
          <p:cNvPr id="154626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906149" y="4689634"/>
            <a:ext cx="4985384" cy="4442146"/>
          </a:xfrm>
        </p:spPr>
        <p:txBody>
          <a:bodyPr/>
          <a:lstStyle/>
          <a:p>
            <a:r>
              <a:rPr lang="fr-CH" dirty="0"/>
              <a:t>Les enfants intériorisent très rapidement les rites qui leur </a:t>
            </a:r>
            <a:r>
              <a:rPr lang="fr-CH" dirty="0" smtClean="0"/>
              <a:t>confèrent </a:t>
            </a:r>
            <a:r>
              <a:rPr lang="fr-CH" dirty="0"/>
              <a:t>une certaine sécurité</a:t>
            </a:r>
          </a:p>
        </p:txBody>
      </p:sp>
    </p:spTree>
    <p:extLst>
      <p:ext uri="{BB962C8B-B14F-4D97-AF65-F5344CB8AC3E}">
        <p14:creationId xmlns:p14="http://schemas.microsoft.com/office/powerpoint/2010/main" val="68662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766921" y="4689016"/>
            <a:ext cx="5263832" cy="4442698"/>
          </a:xfrm>
        </p:spPr>
        <p:txBody>
          <a:bodyPr>
            <a:normAutofit/>
          </a:bodyPr>
          <a:lstStyle/>
          <a:p>
            <a:r>
              <a:rPr lang="fr-CH" dirty="0"/>
              <a:t>Approfondir l’histoire par une discussion ouverte (souvent spontanée)</a:t>
            </a:r>
          </a:p>
          <a:p>
            <a:r>
              <a:rPr lang="fr-CH" dirty="0"/>
              <a:t>Faire part de ses expériences et sentiments</a:t>
            </a:r>
          </a:p>
          <a:p>
            <a:r>
              <a:rPr lang="fr-CH" dirty="0"/>
              <a:t>	-&gt; prendre conscience que pas seul à vivre peurs, </a:t>
            </a:r>
            <a:r>
              <a:rPr lang="fr-CH" dirty="0" smtClean="0"/>
              <a:t>difficultés </a:t>
            </a:r>
            <a:endParaRPr lang="fr-CH" dirty="0"/>
          </a:p>
          <a:p>
            <a:r>
              <a:rPr lang="fr-CH" dirty="0"/>
              <a:t>	-&gt; pour résoudre difficultés entraide possible ou rechercher </a:t>
            </a:r>
            <a:r>
              <a:rPr lang="fr-CH" dirty="0" smtClean="0"/>
              <a:t>	    de </a:t>
            </a:r>
            <a:r>
              <a:rPr lang="fr-CH" dirty="0"/>
              <a:t>l’aide</a:t>
            </a:r>
          </a:p>
          <a:p>
            <a:r>
              <a:rPr lang="fr-CH" dirty="0"/>
              <a:t>Vérifier que l’histoire est comprise (restituer avec leurs mots)</a:t>
            </a:r>
          </a:p>
          <a:p>
            <a:r>
              <a:rPr lang="fr-CH" dirty="0"/>
              <a:t>Chaque enfant est libre de s’exprimer ou de se taire.</a:t>
            </a:r>
          </a:p>
          <a:p>
            <a:r>
              <a:rPr lang="fr-CH" dirty="0"/>
              <a:t>Si </a:t>
            </a:r>
            <a:r>
              <a:rPr lang="fr-CH" dirty="0" smtClean="0"/>
              <a:t>la discussion est longue</a:t>
            </a:r>
            <a:r>
              <a:rPr lang="fr-CH" dirty="0"/>
              <a:t>, ne pas interrompre (échange primordial), reprendre thème et activités lors de session suivante.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2BB2-DB72-489D-B47B-92DECD6F2EFC}" type="slidenum">
              <a:rPr lang="fr-CH" smtClean="0"/>
              <a:pPr/>
              <a:t>9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2"/>
          <p:cNvSpPr>
            <a:spLocks noGrp="1"/>
          </p:cNvSpPr>
          <p:nvPr userDrawn="1">
            <p:ph type="subTitle" idx="1"/>
          </p:nvPr>
        </p:nvSpPr>
        <p:spPr>
          <a:xfrm>
            <a:off x="1260000" y="3160800"/>
            <a:ext cx="7452000" cy="2448000"/>
          </a:xfrm>
        </p:spPr>
        <p:txBody>
          <a:bodyPr>
            <a:noAutofit/>
          </a:bodyPr>
          <a:lstStyle>
            <a:lvl1pPr>
              <a:lnSpc>
                <a:spcPts val="3800"/>
              </a:lnSpc>
              <a:buFontTx/>
              <a:buNone/>
              <a:defRPr b="1" i="0" baseline="0">
                <a:solidFill>
                  <a:srgbClr val="B4D2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pour modifier le style des sous-titres du masque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830535"/>
            <a:ext cx="7452000" cy="1080000"/>
          </a:xfrm>
        </p:spPr>
        <p:txBody>
          <a:bodyPr anchor="t" anchorCtr="0">
            <a:noAutofit/>
          </a:bodyPr>
          <a:lstStyle>
            <a:lvl1pPr algn="l">
              <a:lnSpc>
                <a:spcPts val="3800"/>
              </a:lnSpc>
              <a:defRPr sz="3200" b="1" kern="1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1026" name="Picture 2" descr="I:\Commun\Logo Addiction Suisse 2012\sucht_schweiz_logos_baselines_2012\4_rgb\ms_office_150dpi\powerpoint\titelseite\logo\sucht_schweiz_logo_powerpoint_titel_f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01" y="540000"/>
            <a:ext cx="2956316" cy="700982"/>
          </a:xfrm>
          <a:prstGeom prst="rect">
            <a:avLst/>
          </a:prstGeom>
          <a:noFill/>
        </p:spPr>
      </p:pic>
      <p:pic>
        <p:nvPicPr>
          <p:cNvPr id="1027" name="Picture 3" descr="I:\Commun\Logo Addiction Suisse 2012\sucht_schweiz_logos_baselines_2012\4_rgb\ms_office_150dpi\powerpoint\titelseite\baseline\sucht_schweiz_baseline_powerpoint_titel_f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1376" y="6143533"/>
            <a:ext cx="2633663" cy="1825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284" y="399506"/>
            <a:ext cx="8312400" cy="1143000"/>
          </a:xfrm>
        </p:spPr>
        <p:txBody>
          <a:bodyPr anchor="t" anchorCtr="0">
            <a:noAutofit/>
          </a:bodyPr>
          <a:lstStyle>
            <a:lvl1pPr algn="l">
              <a:lnSpc>
                <a:spcPts val="3800"/>
              </a:lnSpc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39598" y="1600200"/>
            <a:ext cx="8280000" cy="4006800"/>
          </a:xfrm>
        </p:spPr>
        <p:txBody>
          <a:bodyPr>
            <a:noAutofit/>
          </a:bodyPr>
          <a:lstStyle>
            <a:lvl1pPr marL="342900" indent="-342900">
              <a:lnSpc>
                <a:spcPts val="2800"/>
              </a:lnSpc>
              <a:buClr>
                <a:srgbClr val="B4D200"/>
              </a:buClr>
              <a:buFont typeface="Arial" pitchFamily="34" charset="0"/>
              <a:buChar char="•"/>
              <a:defRPr sz="2400" baseline="0">
                <a:latin typeface="Arial" pitchFamily="34" charset="0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 sz="2400">
                <a:latin typeface="Arial" pitchFamily="34" charset="0"/>
                <a:cs typeface="Arial" pitchFamily="34" charset="0"/>
              </a:defRPr>
            </a:lvl2pPr>
            <a:lvl3pPr>
              <a:lnSpc>
                <a:spcPts val="2800"/>
              </a:lnSpc>
              <a:buClr>
                <a:srgbClr val="B4D200"/>
              </a:buClr>
              <a:buSzPct val="50000"/>
              <a:buFont typeface="Wingdings" pitchFamily="2" charset="2"/>
              <a:buChar char="q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ts val="2800"/>
              </a:lnSpc>
              <a:buClr>
                <a:srgbClr val="B4D200"/>
              </a:buClr>
              <a:buSzPct val="80000"/>
              <a:buFont typeface="Wingdings" pitchFamily="2" charset="2"/>
              <a:buChar char="Ø"/>
              <a:defRPr sz="2400">
                <a:latin typeface="Arial" pitchFamily="34" charset="0"/>
                <a:cs typeface="Arial" pitchFamily="34" charset="0"/>
              </a:defRPr>
            </a:lvl4pPr>
            <a:lvl5pPr>
              <a:lnSpc>
                <a:spcPts val="2800"/>
              </a:lnSpc>
              <a:buClr>
                <a:srgbClr val="B4D200"/>
              </a:buClr>
              <a:buSzPct val="80000"/>
              <a:buFont typeface="Courier New" pitchFamily="49" charset="0"/>
              <a:buChar char="o"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/>
              <a:t>Cliquez pour modifier les styles du masque</a:t>
            </a:r>
          </a:p>
          <a:p>
            <a:pPr marL="742950" marR="0" lvl="1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/>
            </a:pPr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2050" name="Picture 2" descr="I:\Commun\Logo Addiction Suisse 2012\sucht_schweiz_logos_baselines_2012\4_rgb\ms_office_150dpi\powerpoint\innenseiten\logo\sucht_schweiz_logo_powerpoint_innen_f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093296"/>
            <a:ext cx="1487488" cy="3540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1488-6FF8-4B1D-9AD1-1C52FF44D65E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07D44-552B-4DC2-BB6E-CFF98AB2C1BD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ver-club.ch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551249" y="3140968"/>
            <a:ext cx="7477135" cy="1809824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fr-CH" sz="1600" b="0" dirty="0">
                <a:solidFill>
                  <a:prstClr val="black"/>
                </a:solidFill>
              </a:rPr>
              <a:t>Rencontre du XX </a:t>
            </a:r>
            <a:r>
              <a:rPr lang="fr-CH" sz="1600" b="0" dirty="0" err="1">
                <a:solidFill>
                  <a:prstClr val="black"/>
                </a:solidFill>
              </a:rPr>
              <a:t>XX</a:t>
            </a:r>
            <a:r>
              <a:rPr lang="fr-CH" sz="1600" b="0" dirty="0">
                <a:solidFill>
                  <a:prstClr val="black"/>
                </a:solidFill>
              </a:rPr>
              <a:t> </a:t>
            </a:r>
            <a:r>
              <a:rPr lang="fr-CH" sz="1600" b="0" dirty="0" smtClean="0">
                <a:solidFill>
                  <a:prstClr val="black"/>
                </a:solidFill>
              </a:rPr>
              <a:t>XXX </a:t>
            </a:r>
            <a:r>
              <a:rPr lang="fr-CH" sz="1600" dirty="0"/>
              <a:t>|</a:t>
            </a:r>
            <a:r>
              <a:rPr lang="fr-CH" sz="1600" b="0" dirty="0">
                <a:solidFill>
                  <a:prstClr val="black"/>
                </a:solidFill>
              </a:rPr>
              <a:t> Lieu </a:t>
            </a:r>
            <a:r>
              <a:rPr lang="fr-CH" sz="1600" dirty="0"/>
              <a:t>|</a:t>
            </a:r>
            <a:r>
              <a:rPr lang="fr-CH" sz="1600" b="0" dirty="0">
                <a:solidFill>
                  <a:prstClr val="black"/>
                </a:solidFill>
              </a:rPr>
              <a:t> Ville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fr-CH" sz="1600" b="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endParaRPr lang="fr-CH" sz="1600" b="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fr-CH" sz="1600" b="0" dirty="0" smtClean="0">
                <a:solidFill>
                  <a:prstClr val="black"/>
                </a:solidFill>
              </a:rPr>
              <a:t>Votre nom</a:t>
            </a:r>
            <a:endParaRPr lang="fr-CH" sz="1600" b="0" dirty="0">
              <a:solidFill>
                <a:prstClr val="black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136904" cy="1512168"/>
          </a:xfrm>
        </p:spPr>
        <p:txBody>
          <a:bodyPr/>
          <a:lstStyle/>
          <a:p>
            <a:r>
              <a:rPr lang="fr-CH" sz="2700" i="1" dirty="0">
                <a:ea typeface="ＭＳ Ｐゴシック" pitchFamily="34" charset="-128"/>
              </a:rPr>
              <a:t/>
            </a:r>
            <a:br>
              <a:rPr lang="fr-CH" sz="2700" i="1" dirty="0">
                <a:ea typeface="ＭＳ Ｐゴシック" pitchFamily="34" charset="-128"/>
              </a:rPr>
            </a:br>
            <a:r>
              <a:rPr lang="fr-CH" sz="2700" i="1" dirty="0">
                <a:ea typeface="ＭＳ Ｐゴシック" pitchFamily="34" charset="-128"/>
              </a:rPr>
              <a:t>Renforcer les compétences de vie chez les enfants de 7 à 12 ans : Programme </a:t>
            </a:r>
            <a:r>
              <a:rPr lang="fr-CH" sz="2700" i="1" noProof="1" smtClean="0">
                <a:ea typeface="ＭＳ Ｐゴシック" pitchFamily="34" charset="-128"/>
              </a:rPr>
              <a:t>Clever </a:t>
            </a:r>
            <a:r>
              <a:rPr lang="fr-CH" sz="2700" i="1" dirty="0" smtClean="0">
                <a:ea typeface="ＭＳ Ｐゴシック" pitchFamily="34" charset="-128"/>
              </a:rPr>
              <a:t>Club</a:t>
            </a:r>
            <a:r>
              <a:rPr lang="fr-CH" sz="2700" i="1" dirty="0">
                <a:ea typeface="ＭＳ Ｐゴシック" pitchFamily="34" charset="-128"/>
              </a:rPr>
              <a:t/>
            </a:r>
            <a:br>
              <a:rPr lang="fr-CH" sz="2700" i="1" dirty="0">
                <a:ea typeface="ＭＳ Ｐゴシック" pitchFamily="34" charset="-128"/>
              </a:rPr>
            </a:br>
            <a:r>
              <a:rPr lang="fr-CH" sz="2700" i="1" dirty="0">
                <a:ea typeface="ＭＳ Ｐゴシック" pitchFamily="34" charset="-128"/>
              </a:rPr>
              <a:t>					</a:t>
            </a:r>
            <a:br>
              <a:rPr lang="fr-CH" sz="2700" i="1" dirty="0">
                <a:ea typeface="ＭＳ Ｐゴシック" pitchFamily="34" charset="-128"/>
              </a:rPr>
            </a:br>
            <a:r>
              <a:rPr lang="fr-CH" sz="2700" i="1" dirty="0">
                <a:ea typeface="ＭＳ Ｐゴシック" pitchFamily="34" charset="-128"/>
              </a:rPr>
              <a:t>					</a:t>
            </a:r>
            <a:endParaRPr lang="fr-CH" sz="27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1</a:t>
            </a:fld>
            <a:endParaRPr lang="fr-CH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210" y="3268880"/>
            <a:ext cx="4625246" cy="239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5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87749" y="2705903"/>
            <a:ext cx="4322051" cy="179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10</a:t>
            </a:fld>
            <a:endParaRPr lang="fr-C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5544616" cy="497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1115616" y="388506"/>
            <a:ext cx="6166426" cy="1022297"/>
          </a:xfrm>
        </p:spPr>
        <p:txBody>
          <a:bodyPr>
            <a:normAutofit/>
          </a:bodyPr>
          <a:lstStyle/>
          <a:p>
            <a:r>
              <a:rPr lang="fr-CH" sz="3600" dirty="0" smtClean="0"/>
              <a:t>Exemple d’une activité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22002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5659" y="620688"/>
            <a:ext cx="8114156" cy="941262"/>
          </a:xfrm>
        </p:spPr>
        <p:txBody>
          <a:bodyPr/>
          <a:lstStyle/>
          <a:p>
            <a:r>
              <a:rPr lang="fr-CH" dirty="0" smtClean="0">
                <a:solidFill>
                  <a:srgbClr val="000000"/>
                </a:solidFill>
              </a:rPr>
              <a:t>Comment pouvez-vous renforcer les compétences de vie à la maison?</a:t>
            </a:r>
            <a:r>
              <a:rPr lang="fr-CH" dirty="0">
                <a:solidFill>
                  <a:srgbClr val="B4C800"/>
                </a:solidFill>
              </a:rPr>
              <a:t/>
            </a:r>
            <a:br>
              <a:rPr lang="fr-CH" dirty="0">
                <a:solidFill>
                  <a:srgbClr val="B4C800"/>
                </a:solidFill>
              </a:rPr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381" y="1934046"/>
            <a:ext cx="8418713" cy="4050208"/>
          </a:xfrm>
        </p:spPr>
        <p:txBody>
          <a:bodyPr/>
          <a:lstStyle/>
          <a:p>
            <a:endParaRPr lang="fr-CH" dirty="0"/>
          </a:p>
          <a:p>
            <a:r>
              <a:rPr lang="fr-CH" dirty="0" smtClean="0"/>
              <a:t>Approfondir des scènes de Clever Club ou profiter de situations qui s’y prêtent: événements dans un film, récit d’un événement à l’école</a:t>
            </a:r>
          </a:p>
          <a:p>
            <a:pPr lvl="1"/>
            <a:r>
              <a:rPr lang="fr-CH" dirty="0" smtClean="0"/>
              <a:t>Et comment tu trouves ce qui s’est passé?</a:t>
            </a:r>
          </a:p>
          <a:p>
            <a:pPr lvl="1"/>
            <a:r>
              <a:rPr lang="fr-CH" dirty="0" smtClean="0"/>
              <a:t>As-tu déjà vécu quelque chose de semblable?</a:t>
            </a:r>
          </a:p>
          <a:p>
            <a:pPr lvl="1"/>
            <a:r>
              <a:rPr lang="fr-CH" dirty="0" smtClean="0"/>
              <a:t>Essaie de t’imaginer à la place de l’autre</a:t>
            </a:r>
          </a:p>
          <a:p>
            <a:pPr lvl="1"/>
            <a:r>
              <a:rPr lang="fr-CH" dirty="0" smtClean="0"/>
              <a:t>Qu’est-ce que tu retiens de ce que tu as vu pour toi?</a:t>
            </a:r>
          </a:p>
          <a:p>
            <a:pPr lvl="1"/>
            <a:r>
              <a:rPr lang="fr-CH" dirty="0" smtClean="0"/>
              <a:t>Pourquoi es-tu de cet avis?</a:t>
            </a:r>
            <a:endParaRPr lang="fr-CH" dirty="0"/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	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11</a:t>
            </a:fld>
            <a:endParaRPr lang="fr-CH"/>
          </a:p>
        </p:txBody>
      </p:sp>
      <p:pic>
        <p:nvPicPr>
          <p:cNvPr id="6" name="Image 5" descr="clever_club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159" y="233984"/>
            <a:ext cx="1077866" cy="12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5659" y="620688"/>
            <a:ext cx="8114156" cy="941262"/>
          </a:xfrm>
        </p:spPr>
        <p:txBody>
          <a:bodyPr/>
          <a:lstStyle/>
          <a:p>
            <a:r>
              <a:rPr lang="fr-CH" dirty="0" smtClean="0">
                <a:solidFill>
                  <a:srgbClr val="000000"/>
                </a:solidFill>
              </a:rPr>
              <a:t>Comment pouvez-vous renforcer les compétences de vie à la maison?</a:t>
            </a:r>
            <a:r>
              <a:rPr lang="fr-CH" dirty="0">
                <a:solidFill>
                  <a:srgbClr val="B4C800"/>
                </a:solidFill>
              </a:rPr>
              <a:t/>
            </a:r>
            <a:br>
              <a:rPr lang="fr-CH" dirty="0">
                <a:solidFill>
                  <a:srgbClr val="B4C800"/>
                </a:solidFill>
              </a:rPr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380" y="1561950"/>
            <a:ext cx="8418713" cy="4531346"/>
          </a:xfrm>
        </p:spPr>
        <p:txBody>
          <a:bodyPr/>
          <a:lstStyle/>
          <a:p>
            <a:endParaRPr lang="fr-CH" dirty="0"/>
          </a:p>
          <a:p>
            <a:r>
              <a:rPr lang="fr-CH" dirty="0" smtClean="0"/>
              <a:t>Encourager votre enfant à exprimer ses émotions</a:t>
            </a:r>
          </a:p>
          <a:p>
            <a:r>
              <a:rPr lang="fr-CH" dirty="0" smtClean="0"/>
              <a:t>Donner un feedback constructif</a:t>
            </a:r>
          </a:p>
          <a:p>
            <a:r>
              <a:rPr lang="fr-CH" dirty="0" smtClean="0"/>
              <a:t>Ne pas fournir des solutions toutes faites</a:t>
            </a:r>
          </a:p>
          <a:p>
            <a:r>
              <a:rPr lang="fr-CH" dirty="0" smtClean="0"/>
              <a:t>Avoir des attentes envers votre enfant qui soient réalistes et adaptées à son âge et son développement</a:t>
            </a:r>
          </a:p>
          <a:p>
            <a:r>
              <a:rPr lang="fr-CH" dirty="0" smtClean="0"/>
              <a:t>Accueillir ce qui se passe sans jugement, avec bienveillance</a:t>
            </a:r>
          </a:p>
          <a:p>
            <a:r>
              <a:rPr lang="fr-CH" dirty="0" smtClean="0"/>
              <a:t>Encourager son enfant à penser de manière positive et constructive</a:t>
            </a:r>
          </a:p>
          <a:p>
            <a:r>
              <a:rPr lang="fr-CH" dirty="0" smtClean="0"/>
              <a:t>Proposer des pistes et des attitudes facilitatrices</a:t>
            </a:r>
          </a:p>
          <a:p>
            <a:endParaRPr lang="fr-CH" dirty="0" smtClean="0"/>
          </a:p>
          <a:p>
            <a:endParaRPr lang="fr-CH" dirty="0" smtClean="0"/>
          </a:p>
          <a:p>
            <a:endParaRPr lang="fr-CH" dirty="0"/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	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12</a:t>
            </a:fld>
            <a:endParaRPr lang="fr-CH"/>
          </a:p>
        </p:txBody>
      </p:sp>
      <p:pic>
        <p:nvPicPr>
          <p:cNvPr id="6" name="Image 5" descr="clever_club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159" y="233984"/>
            <a:ext cx="1077866" cy="12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0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53723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r-CH" dirty="0"/>
          </a:p>
          <a:p>
            <a:pPr>
              <a:lnSpc>
                <a:spcPct val="90000"/>
              </a:lnSpc>
            </a:pPr>
            <a:r>
              <a:rPr lang="fr-CH" i="1" dirty="0" smtClean="0"/>
              <a:t>Les enfants savent mieux gérer les conflits</a:t>
            </a:r>
          </a:p>
          <a:p>
            <a:pPr>
              <a:lnSpc>
                <a:spcPct val="90000"/>
              </a:lnSpc>
            </a:pPr>
            <a:r>
              <a:rPr lang="fr-CH" i="1" dirty="0" smtClean="0"/>
              <a:t>Ils parviennent mieux à identifier les émotions de leurs camarades</a:t>
            </a:r>
          </a:p>
          <a:p>
            <a:pPr>
              <a:lnSpc>
                <a:spcPct val="90000"/>
              </a:lnSpc>
            </a:pPr>
            <a:r>
              <a:rPr lang="fr-CH" i="1" dirty="0" smtClean="0"/>
              <a:t>Ils arrivent mieux à exprimer leurs émotions</a:t>
            </a:r>
          </a:p>
          <a:p>
            <a:pPr>
              <a:lnSpc>
                <a:spcPct val="90000"/>
              </a:lnSpc>
            </a:pPr>
            <a:r>
              <a:rPr lang="fr-CH" i="1" dirty="0" smtClean="0"/>
              <a:t>L’ambiance s’est améliorée</a:t>
            </a:r>
          </a:p>
          <a:p>
            <a:pPr>
              <a:lnSpc>
                <a:spcPct val="90000"/>
              </a:lnSpc>
            </a:pPr>
            <a:r>
              <a:rPr lang="fr-CH" i="1" dirty="0" smtClean="0"/>
              <a:t>Les enfants montrent plus de respects les uns envers les autres</a:t>
            </a:r>
          </a:p>
          <a:p>
            <a:pPr>
              <a:lnSpc>
                <a:spcPct val="90000"/>
              </a:lnSpc>
            </a:pPr>
            <a:r>
              <a:rPr lang="fr-CH" i="1" dirty="0" smtClean="0"/>
              <a:t>Ils dépassent certains stéréotypes et se découvrent de nouveaux amis</a:t>
            </a:r>
            <a:endParaRPr lang="fr-CH" i="1" dirty="0"/>
          </a:p>
          <a:p>
            <a:pPr>
              <a:lnSpc>
                <a:spcPct val="90000"/>
              </a:lnSpc>
            </a:pPr>
            <a:endParaRPr lang="fr-CH" dirty="0"/>
          </a:p>
          <a:p>
            <a:pPr marL="0" indent="0">
              <a:lnSpc>
                <a:spcPct val="90000"/>
              </a:lnSpc>
              <a:buNone/>
            </a:pPr>
            <a:r>
              <a:rPr lang="fr-CH" b="1" dirty="0" smtClean="0"/>
              <a:t>Notre motivation à mettre en place Clever Club:</a:t>
            </a:r>
            <a:endParaRPr lang="fr-CH" b="1" dirty="0"/>
          </a:p>
          <a:p>
            <a:pPr marL="0" indent="0">
              <a:lnSpc>
                <a:spcPct val="90000"/>
              </a:lnSpc>
              <a:buNone/>
            </a:pPr>
            <a:endParaRPr lang="fr-CH" dirty="0"/>
          </a:p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981080" y="390479"/>
            <a:ext cx="5112568" cy="1022297"/>
          </a:xfrm>
        </p:spPr>
        <p:txBody>
          <a:bodyPr>
            <a:normAutofit/>
          </a:bodyPr>
          <a:lstStyle/>
          <a:p>
            <a:r>
              <a:rPr lang="fr-CH" sz="3600" dirty="0" smtClean="0"/>
              <a:t>Echange d’expériences</a:t>
            </a:r>
            <a:endParaRPr lang="fr-CH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102467" y="6453336"/>
            <a:ext cx="2023864" cy="241002"/>
          </a:xfrm>
        </p:spPr>
        <p:txBody>
          <a:bodyPr/>
          <a:lstStyle/>
          <a:p>
            <a:fld id="{C7D831E1-3814-472C-A179-79FDF7B780A6}" type="slidenum">
              <a:rPr lang="de-CH" smtClean="0"/>
              <a:pPr/>
              <a:t>13</a:t>
            </a:fld>
            <a:endParaRPr lang="de-CH" dirty="0"/>
          </a:p>
        </p:txBody>
      </p:sp>
      <p:pic>
        <p:nvPicPr>
          <p:cNvPr id="8" name="Image 7" descr="clever_club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042" y="5563021"/>
            <a:ext cx="888074" cy="101081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6632"/>
            <a:ext cx="1895062" cy="142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5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14</a:t>
            </a:fld>
            <a:endParaRPr lang="fr-CH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0605" y="1152770"/>
            <a:ext cx="7063784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Formation du</a:t>
            </a:r>
            <a:r>
              <a:rPr kumimoji="0" lang="fr-CH" altLang="fr-FR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……</a:t>
            </a:r>
            <a:endParaRPr kumimoji="0" lang="fr-CH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Réunion de parents.  Lieu</a:t>
            </a:r>
            <a:endParaRPr kumimoji="0" lang="fr-CH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X participant-e-s </a:t>
            </a:r>
            <a:endParaRPr kumimoji="0" lang="fr-CH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Animatrice :</a:t>
            </a:r>
            <a:endParaRPr kumimoji="0" lang="fr-CH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Horaires </a:t>
            </a:r>
            <a:r>
              <a:rPr lang="fr-CH" altLang="fr-FR" sz="1100" b="1" dirty="0" smtClean="0"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fr-CH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jour: durée</a:t>
            </a:r>
            <a:endParaRPr kumimoji="0" lang="fr-CH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99298" y="434175"/>
            <a:ext cx="7859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CH" altLang="fr-FR" sz="3200" dirty="0" smtClean="0">
                <a:ea typeface="Arial" panose="020B0604020202020204" pitchFamily="34" charset="0"/>
                <a:cs typeface="Arial" panose="020B0604020202020204" pitchFamily="34" charset="0"/>
              </a:rPr>
              <a:t>Proposition de planning de la présentation</a:t>
            </a:r>
            <a:endParaRPr kumimoji="0" lang="fr-CH" altLang="fr-FR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459717"/>
              </p:ext>
            </p:extLst>
          </p:nvPr>
        </p:nvGraphicFramePr>
        <p:xfrm>
          <a:off x="1170266" y="2225309"/>
          <a:ext cx="6890669" cy="3825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349">
                  <a:extLst>
                    <a:ext uri="{9D8B030D-6E8A-4147-A177-3AD203B41FA5}">
                      <a16:colId xmlns:a16="http://schemas.microsoft.com/office/drawing/2014/main" val="2902998172"/>
                    </a:ext>
                  </a:extLst>
                </a:gridCol>
                <a:gridCol w="3354694">
                  <a:extLst>
                    <a:ext uri="{9D8B030D-6E8A-4147-A177-3AD203B41FA5}">
                      <a16:colId xmlns:a16="http://schemas.microsoft.com/office/drawing/2014/main" val="2968850345"/>
                    </a:ext>
                  </a:extLst>
                </a:gridCol>
                <a:gridCol w="1562469">
                  <a:extLst>
                    <a:ext uri="{9D8B030D-6E8A-4147-A177-3AD203B41FA5}">
                      <a16:colId xmlns:a16="http://schemas.microsoft.com/office/drawing/2014/main" val="1242584474"/>
                    </a:ext>
                  </a:extLst>
                </a:gridCol>
                <a:gridCol w="511305">
                  <a:extLst>
                    <a:ext uri="{9D8B030D-6E8A-4147-A177-3AD203B41FA5}">
                      <a16:colId xmlns:a16="http://schemas.microsoft.com/office/drawing/2014/main" val="3641850666"/>
                    </a:ext>
                  </a:extLst>
                </a:gridCol>
                <a:gridCol w="519938">
                  <a:extLst>
                    <a:ext uri="{9D8B030D-6E8A-4147-A177-3AD203B41FA5}">
                      <a16:colId xmlns:a16="http://schemas.microsoft.com/office/drawing/2014/main" val="178384899"/>
                    </a:ext>
                  </a:extLst>
                </a:gridCol>
                <a:gridCol w="357914">
                  <a:extLst>
                    <a:ext uri="{9D8B030D-6E8A-4147-A177-3AD203B41FA5}">
                      <a16:colId xmlns:a16="http://schemas.microsoft.com/office/drawing/2014/main" val="1841161158"/>
                    </a:ext>
                  </a:extLst>
                </a:gridCol>
              </a:tblGrid>
              <a:tr h="191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Matériel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Qui 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durée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Ppt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5696513"/>
                  </a:ext>
                </a:extLst>
              </a:tr>
              <a:tr h="573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</a:rPr>
                        <a:t>00</a:t>
                      </a:r>
                      <a:r>
                        <a:rPr lang="fr-CH" sz="1200">
                          <a:effectLst/>
                        </a:rPr>
                        <a:t>:00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Mot de bienvenue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Faire connaissance : Comment ça va 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Les 3 </a:t>
                      </a:r>
                      <a:r>
                        <a:rPr lang="fr-CH" sz="1200" dirty="0" smtClean="0">
                          <a:effectLst/>
                        </a:rPr>
                        <a:t>visages, en mousse ou cartons</a:t>
                      </a:r>
                      <a:endParaRPr lang="fr-CH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5'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392644"/>
                  </a:ext>
                </a:extLst>
              </a:tr>
              <a:tr h="765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</a:rPr>
                        <a:t>00</a:t>
                      </a:r>
                      <a:r>
                        <a:rPr lang="fr-CH" sz="1200">
                          <a:effectLst/>
                        </a:rPr>
                        <a:t>:05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CH" sz="1200" dirty="0">
                          <a:effectLst/>
                        </a:rPr>
                        <a:t>Les facteurs protection et les compétences psychosociales, CPS , qu'est-ce?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r>
                        <a:rPr lang="fr-CH" sz="1200" dirty="0" smtClean="0">
                          <a:effectLst/>
                        </a:rPr>
                        <a:t>slides 3 et 4</a:t>
                      </a:r>
                      <a:endParaRPr lang="fr-CH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5'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690762"/>
                  </a:ext>
                </a:extLst>
              </a:tr>
              <a:tr h="956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</a:rPr>
                        <a:t>00</a:t>
                      </a:r>
                      <a:r>
                        <a:rPr lang="fr-CH" sz="1200">
                          <a:effectLst/>
                        </a:rPr>
                        <a:t>:10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Contenu et déroulement du programme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Lister les histoires et les thèmes abordés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Exemple de la scène X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Exemple discussion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Exemple activité 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 smtClean="0">
                          <a:effectLst/>
                        </a:rPr>
                        <a:t>Slides 5 à 10</a:t>
                      </a:r>
                      <a:endParaRPr lang="fr-CH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10’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6386036"/>
                  </a:ext>
                </a:extLst>
              </a:tr>
              <a:tr h="1147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</a:rPr>
                        <a:t>00:20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Conclusions: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Intérêt du programme pour la structure et aussi pour les parents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endParaRPr lang="fr-CH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effectLst/>
                        </a:rPr>
                        <a:t> </a:t>
                      </a:r>
                      <a:r>
                        <a:rPr lang="fr-CH" sz="1200" dirty="0" smtClean="0">
                          <a:effectLst/>
                        </a:rPr>
                        <a:t>slides 11 à 13</a:t>
                      </a:r>
                      <a:endParaRPr lang="fr-CH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5‘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6336705"/>
                  </a:ext>
                </a:extLst>
              </a:tr>
              <a:tr h="191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200">
                          <a:effectLst/>
                        </a:rPr>
                        <a:t>00:25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Fin de la présentation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>
                          <a:effectLst/>
                        </a:rPr>
                        <a:t> </a:t>
                      </a:r>
                      <a:endParaRPr lang="fr-CH" sz="12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>
                          <a:effectLst/>
                        </a:rPr>
                        <a:t> </a:t>
                      </a:r>
                      <a:endParaRPr lang="fr-CH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82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13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7178052" cy="1013270"/>
          </a:xfrm>
        </p:spPr>
        <p:txBody>
          <a:bodyPr>
            <a:noAutofit/>
          </a:bodyPr>
          <a:lstStyle/>
          <a:p>
            <a:r>
              <a:rPr lang="fr-CH" dirty="0"/>
              <a:t>Contenu et objectifs de la </a:t>
            </a:r>
            <a:r>
              <a:rPr lang="fr-CH" dirty="0" smtClean="0"/>
              <a:t>rencontre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237746" y="6309320"/>
            <a:ext cx="1879848" cy="340147"/>
          </a:xfrm>
        </p:spPr>
        <p:txBody>
          <a:bodyPr/>
          <a:lstStyle/>
          <a:p>
            <a:fld id="{C7D831E1-3814-472C-A179-79FDF7B780A6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ZoneTexte 4"/>
          <p:cNvSpPr txBox="1"/>
          <p:nvPr/>
        </p:nvSpPr>
        <p:spPr>
          <a:xfrm>
            <a:off x="2507126" y="9402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738630" y="1844824"/>
            <a:ext cx="7632848" cy="399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Clr>
                <a:srgbClr val="B4D200"/>
              </a:buClr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>
                <a:srgbClr val="B4D200"/>
              </a:buClr>
              <a:buSzTx/>
              <a:buFont typeface="Calibri" pitchFamily="34" charset="0"/>
              <a:buChar char="–"/>
              <a:tabLst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Clr>
                <a:srgbClr val="B4D200"/>
              </a:buClr>
              <a:buSzPct val="50000"/>
              <a:buFont typeface="Wingdings" pitchFamily="2" charset="2"/>
              <a:buChar char="q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Clr>
                <a:srgbClr val="B4D200"/>
              </a:buClr>
              <a:buSzPct val="80000"/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2800"/>
              </a:lnSpc>
              <a:spcBef>
                <a:spcPct val="20000"/>
              </a:spcBef>
              <a:buClr>
                <a:srgbClr val="B4D200"/>
              </a:buClr>
              <a:buSzPct val="80000"/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 smtClean="0"/>
              <a:t>Les compétences de vie ou psychosociales</a:t>
            </a:r>
          </a:p>
          <a:p>
            <a:pPr lvl="1"/>
            <a:r>
              <a:rPr lang="fr-CH" dirty="0" smtClean="0"/>
              <a:t>Qu’est-ce?</a:t>
            </a:r>
            <a:r>
              <a:rPr lang="de-CH" dirty="0" smtClean="0"/>
              <a:t> </a:t>
            </a:r>
          </a:p>
          <a:p>
            <a:pPr lvl="1"/>
            <a:r>
              <a:rPr lang="fr-CH" dirty="0" smtClean="0"/>
              <a:t>Pourquoi</a:t>
            </a:r>
            <a:r>
              <a:rPr lang="de-CH" dirty="0" smtClean="0"/>
              <a:t> </a:t>
            </a:r>
            <a:r>
              <a:rPr lang="fr-CH" dirty="0" smtClean="0"/>
              <a:t>sont-elles</a:t>
            </a:r>
            <a:r>
              <a:rPr lang="de-CH" dirty="0" smtClean="0"/>
              <a:t> </a:t>
            </a:r>
            <a:r>
              <a:rPr lang="fr-CH" dirty="0" smtClean="0"/>
              <a:t>importantes</a:t>
            </a:r>
            <a:r>
              <a:rPr lang="de-CH" dirty="0" smtClean="0"/>
              <a:t>? </a:t>
            </a:r>
          </a:p>
          <a:p>
            <a:pPr marL="457200" lvl="1" indent="0">
              <a:buFont typeface="Calibri" pitchFamily="34" charset="0"/>
              <a:buNone/>
            </a:pPr>
            <a:endParaRPr lang="fr-CH" dirty="0" smtClean="0"/>
          </a:p>
          <a:p>
            <a:r>
              <a:rPr lang="fr-CH" dirty="0" smtClean="0"/>
              <a:t>Le programme Clever Club</a:t>
            </a:r>
          </a:p>
          <a:p>
            <a:pPr lvl="1"/>
            <a:r>
              <a:rPr lang="fr-CH" dirty="0" smtClean="0"/>
              <a:t>Promouvoir les compétences de vie tout en jouant</a:t>
            </a:r>
          </a:p>
          <a:p>
            <a:pPr lvl="1"/>
            <a:r>
              <a:rPr lang="fr-CH" dirty="0" smtClean="0"/>
              <a:t>Comment le faire aussi à la maison</a:t>
            </a:r>
          </a:p>
          <a:p>
            <a:pPr>
              <a:buFont typeface="Arial" pitchFamily="34" charset="0"/>
              <a:buNone/>
            </a:pPr>
            <a:endParaRPr lang="fr-CH" dirty="0" smtClean="0"/>
          </a:p>
          <a:p>
            <a:pPr>
              <a:buFont typeface="Arial" pitchFamily="34" charset="0"/>
              <a:buNone/>
            </a:pPr>
            <a:endParaRPr lang="fr-CH" dirty="0" smtClean="0">
              <a:solidFill>
                <a:srgbClr val="FF0000"/>
              </a:solidFill>
            </a:endParaRPr>
          </a:p>
          <a:p>
            <a:endParaRPr lang="fr-CH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237746" y="6309320"/>
            <a:ext cx="1879848" cy="340147"/>
          </a:xfrm>
        </p:spPr>
        <p:txBody>
          <a:bodyPr/>
          <a:lstStyle/>
          <a:p>
            <a:fld id="{C7D831E1-3814-472C-A179-79FDF7B780A6}" type="slidenum">
              <a:rPr lang="de-CH" smtClean="0"/>
              <a:pPr/>
              <a:t>3</a:t>
            </a:fld>
            <a:endParaRPr lang="de-CH" dirty="0"/>
          </a:p>
        </p:txBody>
      </p:sp>
      <p:sp>
        <p:nvSpPr>
          <p:cNvPr id="5" name="ZoneTexte 4"/>
          <p:cNvSpPr txBox="1"/>
          <p:nvPr/>
        </p:nvSpPr>
        <p:spPr>
          <a:xfrm>
            <a:off x="2507126" y="9402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67544" y="440840"/>
            <a:ext cx="8496944" cy="1317426"/>
          </a:xfrm>
        </p:spPr>
        <p:txBody>
          <a:bodyPr>
            <a:noAutofit/>
          </a:bodyPr>
          <a:lstStyle/>
          <a:p>
            <a:r>
              <a:rPr lang="fr-CH" dirty="0" smtClean="0">
                <a:ea typeface="ＭＳ Ｐゴシック" pitchFamily="34" charset="-128"/>
              </a:rPr>
              <a:t>Compétences de vie ou compétences psychosociales</a:t>
            </a:r>
            <a:endParaRPr lang="fr-CH" dirty="0"/>
          </a:p>
        </p:txBody>
      </p:sp>
      <p:sp>
        <p:nvSpPr>
          <p:cNvPr id="8" name="Espace réservé du contenu 1"/>
          <p:cNvSpPr>
            <a:spLocks noGrp="1"/>
          </p:cNvSpPr>
          <p:nvPr>
            <p:ph idx="1"/>
          </p:nvPr>
        </p:nvSpPr>
        <p:spPr>
          <a:xfrm>
            <a:off x="467544" y="2048350"/>
            <a:ext cx="8308866" cy="2710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smtClean="0"/>
              <a:t>Chaque personne est différente!</a:t>
            </a:r>
            <a:endParaRPr lang="fr-CH" dirty="0"/>
          </a:p>
          <a:p>
            <a:endParaRPr lang="fr-CH" dirty="0"/>
          </a:p>
        </p:txBody>
      </p:sp>
      <p:cxnSp>
        <p:nvCxnSpPr>
          <p:cNvPr id="11" name="Gerade Verbindung 19">
            <a:extLst>
              <a:ext uri="{FF2B5EF4-FFF2-40B4-BE49-F238E27FC236}">
                <a16:creationId xmlns:a16="http://schemas.microsoft.com/office/drawing/2014/main" id="{FAF0708B-2D54-A047-8A21-01B4CDC9CEBA}"/>
              </a:ext>
            </a:extLst>
          </p:cNvPr>
          <p:cNvCxnSpPr/>
          <p:nvPr/>
        </p:nvCxnSpPr>
        <p:spPr>
          <a:xfrm flipV="1">
            <a:off x="3347862" y="3973711"/>
            <a:ext cx="3528392" cy="96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e 13"/>
          <p:cNvGrpSpPr/>
          <p:nvPr/>
        </p:nvGrpSpPr>
        <p:grpSpPr>
          <a:xfrm>
            <a:off x="750908" y="2520033"/>
            <a:ext cx="7742138" cy="4129434"/>
            <a:chOff x="142230" y="2052429"/>
            <a:chExt cx="8634180" cy="4641909"/>
          </a:xfrm>
        </p:grpSpPr>
        <p:sp>
          <p:nvSpPr>
            <p:cNvPr id="9" name="Abgerundetes Rechteck 9">
              <a:extLst>
                <a:ext uri="{FF2B5EF4-FFF2-40B4-BE49-F238E27FC236}">
                  <a16:creationId xmlns:a16="http://schemas.microsoft.com/office/drawing/2014/main" id="{D82C84E8-3A33-6245-86BE-09FCC194C2E2}"/>
                </a:ext>
              </a:extLst>
            </p:cNvPr>
            <p:cNvSpPr/>
            <p:nvPr/>
          </p:nvSpPr>
          <p:spPr>
            <a:xfrm>
              <a:off x="142230" y="3108436"/>
              <a:ext cx="3582320" cy="1820304"/>
            </a:xfrm>
            <a:prstGeom prst="roundRect">
              <a:avLst/>
            </a:prstGeom>
            <a:solidFill>
              <a:srgbClr val="57B5B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/>
                <a:t>Ressources:</a:t>
              </a:r>
            </a:p>
            <a:p>
              <a:pPr marL="285750" indent="-285750" algn="ctr">
                <a:buFontTx/>
                <a:buChar char="-"/>
              </a:pPr>
              <a:r>
                <a:rPr lang="fr-CH" dirty="0" smtClean="0"/>
                <a:t>Dans l‘environnement </a:t>
              </a:r>
            </a:p>
            <a:p>
              <a:pPr algn="ctr"/>
              <a:r>
                <a:rPr lang="fr-CH" dirty="0" smtClean="0"/>
                <a:t>( famille, cadre de vie, société) </a:t>
              </a:r>
            </a:p>
            <a:p>
              <a:pPr algn="ctr"/>
              <a:r>
                <a:rPr lang="fr-CH" dirty="0" smtClean="0"/>
                <a:t>- Individu (</a:t>
              </a:r>
              <a:r>
                <a:rPr lang="fr-CH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Compétences de vie</a:t>
              </a:r>
              <a:r>
                <a:rPr lang="fr-CH" dirty="0" smtClean="0"/>
                <a:t>)</a:t>
              </a:r>
              <a:endParaRPr lang="fr-CH" dirty="0"/>
            </a:p>
          </p:txBody>
        </p:sp>
        <p:sp>
          <p:nvSpPr>
            <p:cNvPr id="10" name="Abgerundetes Rechteck 10">
              <a:extLst>
                <a:ext uri="{FF2B5EF4-FFF2-40B4-BE49-F238E27FC236}">
                  <a16:creationId xmlns:a16="http://schemas.microsoft.com/office/drawing/2014/main" id="{9174DAEC-CEE0-3546-BC82-A20125AD813F}"/>
                </a:ext>
              </a:extLst>
            </p:cNvPr>
            <p:cNvSpPr/>
            <p:nvPr/>
          </p:nvSpPr>
          <p:spPr>
            <a:xfrm>
              <a:off x="5464042" y="2052429"/>
              <a:ext cx="3312368" cy="1813724"/>
            </a:xfrm>
            <a:prstGeom prst="roundRect">
              <a:avLst/>
            </a:prstGeom>
            <a:solidFill>
              <a:srgbClr val="57B5B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H" dirty="0" smtClean="0"/>
                <a:t>Vulnérabilités: </a:t>
              </a:r>
            </a:p>
            <a:p>
              <a:pPr algn="ctr"/>
              <a:r>
                <a:rPr lang="fr-CH" dirty="0" smtClean="0"/>
                <a:t>- Conditions de vie</a:t>
              </a:r>
            </a:p>
            <a:p>
              <a:pPr algn="ctr"/>
              <a:r>
                <a:rPr lang="fr-CH" dirty="0" smtClean="0"/>
                <a:t>- Fragilité physique ou psychique .</a:t>
              </a:r>
              <a:endParaRPr lang="fr-CH" dirty="0"/>
            </a:p>
          </p:txBody>
        </p:sp>
        <p:pic>
          <p:nvPicPr>
            <p:cNvPr id="12" name="Picture 2" descr="StrichmÃ¤nnchen Plan Organisation BRainstorming bu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4763" y="5189759"/>
              <a:ext cx="2434593" cy="1504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Dreieck 21">
              <a:extLst>
                <a:ext uri="{FF2B5EF4-FFF2-40B4-BE49-F238E27FC236}">
                  <a16:creationId xmlns:a16="http://schemas.microsoft.com/office/drawing/2014/main" id="{5C0DD5E4-8D51-CB4E-93E7-82BF288C38FD}"/>
                </a:ext>
              </a:extLst>
            </p:cNvPr>
            <p:cNvSpPr/>
            <p:nvPr/>
          </p:nvSpPr>
          <p:spPr>
            <a:xfrm>
              <a:off x="4760826" y="4275093"/>
              <a:ext cx="490083" cy="826272"/>
            </a:xfrm>
            <a:prstGeom prst="triangle">
              <a:avLst/>
            </a:prstGeom>
            <a:solidFill>
              <a:srgbClr val="57B5B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577406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143658" y="1661879"/>
            <a:ext cx="7885614" cy="4747181"/>
          </a:xfrm>
        </p:spPr>
        <p:txBody>
          <a:bodyPr/>
          <a:lstStyle/>
          <a:p>
            <a:pPr marL="948965" lvl="2" indent="0">
              <a:buNone/>
            </a:pPr>
            <a:r>
              <a:rPr lang="fr-CH" dirty="0">
                <a:ea typeface="ＭＳ Ｐゴシック" pitchFamily="34" charset="-128"/>
              </a:rPr>
              <a:t>		</a:t>
            </a:r>
            <a:r>
              <a:rPr lang="fr-CH" sz="2100" dirty="0">
                <a:ea typeface="ＭＳ Ｐゴシック" pitchFamily="34" charset="-128"/>
              </a:rPr>
              <a:t>Se connaître soi-même</a:t>
            </a:r>
          </a:p>
          <a:p>
            <a:pPr marL="948965" lvl="2" indent="0">
              <a:buNone/>
            </a:pPr>
            <a:r>
              <a:rPr lang="fr-CH" sz="2100" dirty="0">
                <a:ea typeface="ＭＳ Ｐゴシック" pitchFamily="34" charset="-128"/>
              </a:rPr>
              <a:t>		Éprouver de l</a:t>
            </a:r>
            <a:r>
              <a:rPr lang="fr-CH" altLang="fr-FR" sz="2100" dirty="0">
                <a:ea typeface="ＭＳ Ｐゴシック" pitchFamily="34" charset="-128"/>
              </a:rPr>
              <a:t>‘</a:t>
            </a:r>
            <a:r>
              <a:rPr lang="fr-CH" sz="2100" dirty="0">
                <a:ea typeface="ＭＳ Ｐゴシック" pitchFamily="34" charset="-128"/>
              </a:rPr>
              <a:t>empathie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Savoir gérer son stress</a:t>
            </a:r>
          </a:p>
          <a:p>
            <a:pPr marL="948965" lvl="2" indent="0">
              <a:buNone/>
            </a:pPr>
            <a:r>
              <a:rPr lang="fr-CH" sz="2100" dirty="0">
                <a:ea typeface="ＭＳ Ｐゴシック" pitchFamily="34" charset="-128"/>
              </a:rPr>
              <a:t>		Savoir gérer les émotions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Etre habile dans les relations interpersonnelles 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Savoir communiquer efficacement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Avoir une pensée critique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Avoir une pensée créative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Savoir prendre des décisions</a:t>
            </a:r>
          </a:p>
          <a:p>
            <a:pPr marL="473091" lvl="1" indent="0" algn="ctr">
              <a:buNone/>
            </a:pPr>
            <a:r>
              <a:rPr lang="fr-CH" sz="2100" dirty="0">
                <a:ea typeface="ＭＳ Ｐゴシック" pitchFamily="34" charset="-128"/>
              </a:rPr>
              <a:t>Savoir résoudre des problème</a:t>
            </a:r>
            <a:r>
              <a:rPr lang="fr-CH" dirty="0">
                <a:ea typeface="ＭＳ Ｐゴシック" pitchFamily="34" charset="-128"/>
              </a:rPr>
              <a:t>s</a:t>
            </a:r>
          </a:p>
          <a:p>
            <a:pPr marL="473091" lvl="1" indent="0" algn="ctr">
              <a:buNone/>
            </a:pPr>
            <a:endParaRPr lang="fr-CH" dirty="0">
              <a:ea typeface="ＭＳ Ｐゴシック" pitchFamily="34" charset="-128"/>
            </a:endParaRPr>
          </a:p>
          <a:p>
            <a:pPr marL="0" indent="0" algn="ctr">
              <a:buNone/>
            </a:pPr>
            <a:endParaRPr lang="fr-CH" sz="2500" dirty="0">
              <a:ea typeface="ＭＳ Ｐゴシック" pitchFamily="34" charset="-128"/>
            </a:endParaRPr>
          </a:p>
        </p:txBody>
      </p:sp>
      <p:sp>
        <p:nvSpPr>
          <p:cNvPr id="24585" name="Nach links gekrümmter Pfeil 24"/>
          <p:cNvSpPr>
            <a:spLocks noChangeArrowheads="1"/>
          </p:cNvSpPr>
          <p:nvPr/>
        </p:nvSpPr>
        <p:spPr bwMode="auto">
          <a:xfrm rot="10800000">
            <a:off x="1376600" y="1662918"/>
            <a:ext cx="923088" cy="1550057"/>
          </a:xfrm>
          <a:prstGeom prst="curvedLeftArrow">
            <a:avLst>
              <a:gd name="adj1" fmla="val 25008"/>
              <a:gd name="adj2" fmla="val 50025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4179"/>
            <a:fld id="{8E70C1D3-0646-4055-9737-CF71F37279D5}" type="slidenum">
              <a:rPr lang="de-CH"/>
              <a:pPr defTabSz="914179"/>
              <a:t>4</a:t>
            </a:fld>
            <a:endParaRPr lang="de-CH" dirty="0"/>
          </a:p>
        </p:txBody>
      </p:sp>
      <p:sp>
        <p:nvSpPr>
          <p:cNvPr id="24583" name="Nach oben gekrümmter Pfeil 3"/>
          <p:cNvSpPr>
            <a:spLocks noChangeArrowheads="1"/>
          </p:cNvSpPr>
          <p:nvPr/>
        </p:nvSpPr>
        <p:spPr bwMode="auto">
          <a:xfrm>
            <a:off x="7405066" y="3102875"/>
            <a:ext cx="491409" cy="325406"/>
          </a:xfrm>
          <a:prstGeom prst="curvedUpArrow">
            <a:avLst>
              <a:gd name="adj1" fmla="val 25035"/>
              <a:gd name="adj2" fmla="val 50055"/>
              <a:gd name="adj3" fmla="val 25000"/>
            </a:avLst>
          </a:prstGeom>
          <a:noFill/>
          <a:ln w="9525">
            <a:noFill/>
            <a:round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de-DE" dirty="0"/>
          </a:p>
        </p:txBody>
      </p:sp>
      <p:sp>
        <p:nvSpPr>
          <p:cNvPr id="24584" name="Pfeil nach oben und unten 18"/>
          <p:cNvSpPr>
            <a:spLocks noChangeArrowheads="1"/>
          </p:cNvSpPr>
          <p:nvPr/>
        </p:nvSpPr>
        <p:spPr bwMode="auto">
          <a:xfrm>
            <a:off x="2890080" y="4146765"/>
            <a:ext cx="415390" cy="1104364"/>
          </a:xfrm>
          <a:prstGeom prst="upDownArrow">
            <a:avLst>
              <a:gd name="adj1" fmla="val 50000"/>
              <a:gd name="adj2" fmla="val 4994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86" name="Nach links gekrümmter Pfeil 23"/>
          <p:cNvSpPr>
            <a:spLocks noChangeArrowheads="1"/>
          </p:cNvSpPr>
          <p:nvPr/>
        </p:nvSpPr>
        <p:spPr bwMode="auto">
          <a:xfrm>
            <a:off x="7136306" y="3484959"/>
            <a:ext cx="774979" cy="2154929"/>
          </a:xfrm>
          <a:prstGeom prst="curvedLeftArrow">
            <a:avLst>
              <a:gd name="adj1" fmla="val 25037"/>
              <a:gd name="adj2" fmla="val 50046"/>
              <a:gd name="adj3" fmla="val 24624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87" name="Nach links gekrümmter Pfeil 24"/>
          <p:cNvSpPr>
            <a:spLocks noChangeArrowheads="1"/>
          </p:cNvSpPr>
          <p:nvPr/>
        </p:nvSpPr>
        <p:spPr bwMode="auto">
          <a:xfrm rot="10800000">
            <a:off x="539552" y="3212975"/>
            <a:ext cx="1008112" cy="2322693"/>
          </a:xfrm>
          <a:prstGeom prst="curvedLeftArrow">
            <a:avLst>
              <a:gd name="adj1" fmla="val 25004"/>
              <a:gd name="adj2" fmla="val 50036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14" name="Bogen 13"/>
          <p:cNvSpPr/>
          <p:nvPr/>
        </p:nvSpPr>
        <p:spPr bwMode="auto">
          <a:xfrm>
            <a:off x="6419533" y="1730698"/>
            <a:ext cx="492766" cy="1372176"/>
          </a:xfrm>
          <a:prstGeom prst="arc">
            <a:avLst/>
          </a:prstGeom>
          <a:noFill/>
          <a:ln>
            <a:noFill/>
          </a:ln>
          <a:effectLst/>
          <a:extLst/>
        </p:spPr>
        <p:txBody>
          <a:bodyPr lIns="80147" tIns="40074" rIns="80147" bIns="40074"/>
          <a:lstStyle/>
          <a:p>
            <a:pPr defTabSz="914179">
              <a:defRPr/>
            </a:pPr>
            <a:endParaRPr lang="en-GB" dirty="0">
              <a:latin typeface="Arial" charset="0"/>
              <a:ea typeface="+mn-ea"/>
            </a:endParaRPr>
          </a:p>
        </p:txBody>
      </p:sp>
      <p:sp>
        <p:nvSpPr>
          <p:cNvPr id="24589" name="Nach links gekrümmter Pfeil 24"/>
          <p:cNvSpPr>
            <a:spLocks noChangeArrowheads="1"/>
          </p:cNvSpPr>
          <p:nvPr/>
        </p:nvSpPr>
        <p:spPr bwMode="auto">
          <a:xfrm>
            <a:off x="6372200" y="1730699"/>
            <a:ext cx="936104" cy="1482277"/>
          </a:xfrm>
          <a:prstGeom prst="curvedLeftArrow">
            <a:avLst>
              <a:gd name="adj1" fmla="val 25031"/>
              <a:gd name="adj2" fmla="val 50062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0" name="Nach links gekrümmter Pfeil 15"/>
          <p:cNvSpPr>
            <a:spLocks noChangeArrowheads="1"/>
          </p:cNvSpPr>
          <p:nvPr/>
        </p:nvSpPr>
        <p:spPr bwMode="auto">
          <a:xfrm>
            <a:off x="6441253" y="1745329"/>
            <a:ext cx="471046" cy="718485"/>
          </a:xfrm>
          <a:prstGeom prst="curvedLeftArrow">
            <a:avLst>
              <a:gd name="adj1" fmla="val 24939"/>
              <a:gd name="adj2" fmla="val 49892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1" name="Nach links gekrümmter Pfeil 16"/>
          <p:cNvSpPr>
            <a:spLocks noChangeArrowheads="1"/>
          </p:cNvSpPr>
          <p:nvPr/>
        </p:nvSpPr>
        <p:spPr bwMode="auto">
          <a:xfrm rot="-10494506">
            <a:off x="2363638" y="1574940"/>
            <a:ext cx="448039" cy="878749"/>
          </a:xfrm>
          <a:prstGeom prst="curvedLeftArrow">
            <a:avLst>
              <a:gd name="adj1" fmla="val 25011"/>
              <a:gd name="adj2" fmla="val 50036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2" name="Nach links gekrümmter Pfeil 19"/>
          <p:cNvSpPr>
            <a:spLocks noChangeArrowheads="1"/>
          </p:cNvSpPr>
          <p:nvPr/>
        </p:nvSpPr>
        <p:spPr bwMode="auto">
          <a:xfrm>
            <a:off x="6444208" y="1700808"/>
            <a:ext cx="469689" cy="1045330"/>
          </a:xfrm>
          <a:prstGeom prst="curvedLeftArrow">
            <a:avLst>
              <a:gd name="adj1" fmla="val 25024"/>
              <a:gd name="adj2" fmla="val 50048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3" name="Nach links gekrümmter Pfeil 20"/>
          <p:cNvSpPr>
            <a:spLocks noChangeArrowheads="1"/>
          </p:cNvSpPr>
          <p:nvPr/>
        </p:nvSpPr>
        <p:spPr bwMode="auto">
          <a:xfrm rot="10800000">
            <a:off x="2195736" y="1844824"/>
            <a:ext cx="720080" cy="1176356"/>
          </a:xfrm>
          <a:prstGeom prst="curvedLeftArrow">
            <a:avLst>
              <a:gd name="adj1" fmla="val 25045"/>
              <a:gd name="adj2" fmla="val 50079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4" name="Nach links gekrümmter Pfeil 21"/>
          <p:cNvSpPr>
            <a:spLocks noChangeArrowheads="1"/>
          </p:cNvSpPr>
          <p:nvPr/>
        </p:nvSpPr>
        <p:spPr bwMode="auto">
          <a:xfrm>
            <a:off x="6413184" y="3863375"/>
            <a:ext cx="854225" cy="1627014"/>
          </a:xfrm>
          <a:prstGeom prst="curvedLeftArrow">
            <a:avLst>
              <a:gd name="adj1" fmla="val 24979"/>
              <a:gd name="adj2" fmla="val 49992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5" name="Nach links gekrümmter Pfeil 22"/>
          <p:cNvSpPr>
            <a:spLocks noChangeArrowheads="1"/>
          </p:cNvSpPr>
          <p:nvPr/>
        </p:nvSpPr>
        <p:spPr bwMode="auto">
          <a:xfrm rot="-10642573">
            <a:off x="1690815" y="3798550"/>
            <a:ext cx="656716" cy="1713475"/>
          </a:xfrm>
          <a:prstGeom prst="curvedLeftArrow">
            <a:avLst>
              <a:gd name="adj1" fmla="val 24986"/>
              <a:gd name="adj2" fmla="val 49956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6" name="Nach links gekrümmter Pfeil 23"/>
          <p:cNvSpPr>
            <a:spLocks noChangeArrowheads="1"/>
          </p:cNvSpPr>
          <p:nvPr/>
        </p:nvSpPr>
        <p:spPr bwMode="auto">
          <a:xfrm>
            <a:off x="6116926" y="4240689"/>
            <a:ext cx="564835" cy="1026549"/>
          </a:xfrm>
          <a:prstGeom prst="curvedLeftArrow">
            <a:avLst>
              <a:gd name="adj1" fmla="val 25088"/>
              <a:gd name="adj2" fmla="val 50150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7" name="Nach links gekrümmter Pfeil 24"/>
          <p:cNvSpPr>
            <a:spLocks noChangeArrowheads="1"/>
          </p:cNvSpPr>
          <p:nvPr/>
        </p:nvSpPr>
        <p:spPr bwMode="auto">
          <a:xfrm rot="10800000">
            <a:off x="2078291" y="4107160"/>
            <a:ext cx="504056" cy="1183571"/>
          </a:xfrm>
          <a:prstGeom prst="curvedLeftArrow">
            <a:avLst>
              <a:gd name="adj1" fmla="val 25099"/>
              <a:gd name="adj2" fmla="val 50211"/>
              <a:gd name="adj3" fmla="val 25000"/>
            </a:avLst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4598" name="Nach links gekrümmter Pfeil 25"/>
          <p:cNvSpPr>
            <a:spLocks noChangeArrowheads="1"/>
          </p:cNvSpPr>
          <p:nvPr/>
        </p:nvSpPr>
        <p:spPr bwMode="auto">
          <a:xfrm>
            <a:off x="7405066" y="4862370"/>
            <a:ext cx="223984" cy="777518"/>
          </a:xfrm>
          <a:prstGeom prst="curvedLeftArrow">
            <a:avLst>
              <a:gd name="adj1" fmla="val 25015"/>
              <a:gd name="adj2" fmla="val 50046"/>
              <a:gd name="adj3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defTabSz="914179"/>
            <a:endParaRPr lang="en-GB" dirty="0"/>
          </a:p>
        </p:txBody>
      </p:sp>
      <p:sp>
        <p:nvSpPr>
          <p:cNvPr id="25" name="Bogen 24"/>
          <p:cNvSpPr/>
          <p:nvPr/>
        </p:nvSpPr>
        <p:spPr bwMode="auto">
          <a:xfrm>
            <a:off x="7629050" y="751602"/>
            <a:ext cx="1600472" cy="1697582"/>
          </a:xfrm>
          <a:prstGeom prst="arc">
            <a:avLst/>
          </a:prstGeom>
          <a:noFill/>
          <a:ln>
            <a:noFill/>
          </a:ln>
          <a:effectLst/>
          <a:extLst/>
        </p:spPr>
        <p:txBody>
          <a:bodyPr lIns="80147" tIns="40074" rIns="80147" bIns="40074"/>
          <a:lstStyle/>
          <a:p>
            <a:pPr defTabSz="914179">
              <a:defRPr/>
            </a:pPr>
            <a:endParaRPr lang="en-GB" dirty="0">
              <a:latin typeface="Arial" charset="0"/>
              <a:ea typeface="+mn-ea"/>
            </a:endParaRPr>
          </a:p>
        </p:txBody>
      </p:sp>
      <p:pic>
        <p:nvPicPr>
          <p:cNvPr id="26" name="Image 25" descr="logo_neu_1354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093296"/>
            <a:ext cx="1728193" cy="576064"/>
          </a:xfrm>
          <a:prstGeom prst="rect">
            <a:avLst/>
          </a:prstGeom>
        </p:spPr>
      </p:pic>
      <p:sp>
        <p:nvSpPr>
          <p:cNvPr id="23" name="Titre 2"/>
          <p:cNvSpPr txBox="1">
            <a:spLocks/>
          </p:cNvSpPr>
          <p:nvPr/>
        </p:nvSpPr>
        <p:spPr>
          <a:xfrm>
            <a:off x="572302" y="180102"/>
            <a:ext cx="8320177" cy="13727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CH" dirty="0">
                <a:ea typeface="ＭＳ Ｐゴシック" pitchFamily="34" charset="-128"/>
              </a:rPr>
              <a:t>Dix aptitudes sont proposées par l’OMS comme « compétences de vie » </a:t>
            </a:r>
            <a:r>
              <a:rPr lang="fr-CH" sz="2800" dirty="0"/>
              <a:t/>
            </a:r>
            <a:br>
              <a:rPr lang="fr-CH" sz="2800" dirty="0"/>
            </a:br>
            <a:endParaRPr lang="fr-CH" sz="2800" dirty="0"/>
          </a:p>
        </p:txBody>
      </p:sp>
    </p:spTree>
    <p:extLst>
      <p:ext uri="{BB962C8B-B14F-4D97-AF65-F5344CB8AC3E}">
        <p14:creationId xmlns:p14="http://schemas.microsoft.com/office/powerpoint/2010/main" val="360753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560" y="1556792"/>
            <a:ext cx="7920880" cy="4320480"/>
          </a:xfrm>
        </p:spPr>
        <p:txBody>
          <a:bodyPr>
            <a:normAutofit/>
          </a:bodyPr>
          <a:lstStyle/>
          <a:p>
            <a:endParaRPr lang="fr-CH" sz="2800" dirty="0"/>
          </a:p>
          <a:p>
            <a:r>
              <a:rPr lang="fr-CH" dirty="0" smtClean="0"/>
              <a:t>Pour </a:t>
            </a:r>
            <a:r>
              <a:rPr lang="fr-CH" dirty="0"/>
              <a:t>les enfants de 7 à 12 ans</a:t>
            </a:r>
          </a:p>
          <a:p>
            <a:r>
              <a:rPr lang="fr-CH" dirty="0"/>
              <a:t>Un programme qui permet de passer un moment agréable en s’amusant et en apprenant au travers d’histoires et de </a:t>
            </a:r>
            <a:r>
              <a:rPr lang="fr-CH" dirty="0" smtClean="0"/>
              <a:t>jeux</a:t>
            </a:r>
          </a:p>
          <a:p>
            <a:r>
              <a:rPr lang="fr-CH" dirty="0" smtClean="0"/>
              <a:t>Des histoires enregistrées comme base pour discuter dans une atmosphère conviviale, accompagnées d’activités constructives et ludiques</a:t>
            </a:r>
          </a:p>
          <a:p>
            <a:r>
              <a:rPr lang="fr-CH" dirty="0" smtClean="0"/>
              <a:t>Des histoires, un manuel d’utilisation et une sélection d’activités ludiques disponibles </a:t>
            </a:r>
            <a:r>
              <a:rPr lang="fr-FR" dirty="0"/>
              <a:t>à télécharger gratuitement sous </a:t>
            </a:r>
            <a:r>
              <a:rPr lang="fr-FR" b="1" dirty="0" smtClean="0">
                <a:solidFill>
                  <a:srgbClr val="009999"/>
                </a:solidFill>
                <a:hlinkClick r:id="rId3"/>
              </a:rPr>
              <a:t>www.clever-club.ch</a:t>
            </a:r>
            <a:r>
              <a:rPr lang="fr-FR" b="1" dirty="0" smtClean="0">
                <a:solidFill>
                  <a:srgbClr val="009999"/>
                </a:solidFill>
              </a:rPr>
              <a:t> </a:t>
            </a:r>
            <a:endParaRPr lang="fr-FR" b="1" dirty="0">
              <a:solidFill>
                <a:srgbClr val="009999"/>
              </a:solidFill>
            </a:endParaRPr>
          </a:p>
          <a:p>
            <a:pPr lvl="1"/>
            <a:endParaRPr lang="fr-FR" dirty="0"/>
          </a:p>
        </p:txBody>
      </p:sp>
      <p:pic>
        <p:nvPicPr>
          <p:cNvPr id="4" name="Image 3" descr="clever_club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27387"/>
            <a:ext cx="1080120" cy="1229405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5</a:t>
            </a:fld>
            <a:endParaRPr lang="fr-CH" dirty="0"/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3851920" y="390479"/>
            <a:ext cx="3778618" cy="1022297"/>
          </a:xfrm>
        </p:spPr>
        <p:txBody>
          <a:bodyPr>
            <a:normAutofit/>
          </a:bodyPr>
          <a:lstStyle/>
          <a:p>
            <a:r>
              <a:rPr lang="fr-CH" sz="3600" dirty="0" smtClean="0"/>
              <a:t>Le programme</a:t>
            </a:r>
            <a:endParaRPr lang="fr-CH" sz="24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310"/>
            <a:ext cx="2086922" cy="15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2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2484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r-CH" dirty="0"/>
          </a:p>
          <a:p>
            <a:pPr>
              <a:lnSpc>
                <a:spcPct val="90000"/>
              </a:lnSpc>
            </a:pPr>
            <a:r>
              <a:rPr lang="fr-CH" dirty="0"/>
              <a:t>Développer la capacité à identifier les </a:t>
            </a:r>
            <a:r>
              <a:rPr lang="fr-CH" dirty="0" smtClean="0"/>
              <a:t>émotions et </a:t>
            </a:r>
            <a:r>
              <a:rPr lang="fr-CH" dirty="0"/>
              <a:t>comprendre pourquoi nous agissons de la sorte</a:t>
            </a:r>
          </a:p>
          <a:p>
            <a:pPr>
              <a:lnSpc>
                <a:spcPct val="90000"/>
              </a:lnSpc>
            </a:pPr>
            <a:r>
              <a:rPr lang="fr-CH" dirty="0"/>
              <a:t>Mettre en place des expériences qui facilitent l’apprentissage (répétition)</a:t>
            </a:r>
          </a:p>
          <a:p>
            <a:pPr>
              <a:lnSpc>
                <a:spcPct val="90000"/>
              </a:lnSpc>
            </a:pPr>
            <a:r>
              <a:rPr lang="fr-CH" dirty="0"/>
              <a:t>Apprendre différentes manières de réagir  (adaptation)</a:t>
            </a:r>
          </a:p>
          <a:p>
            <a:pPr>
              <a:lnSpc>
                <a:spcPct val="90000"/>
              </a:lnSpc>
            </a:pPr>
            <a:r>
              <a:rPr lang="fr-CH" dirty="0"/>
              <a:t>Enseigner comment s’adapter aux difficultés (variétés des solutions)</a:t>
            </a:r>
          </a:p>
          <a:p>
            <a:pPr>
              <a:lnSpc>
                <a:spcPct val="90000"/>
              </a:lnSpc>
            </a:pPr>
            <a:r>
              <a:rPr lang="fr-CH" dirty="0"/>
              <a:t>Permettre d’acquérir une bonne estime de soi</a:t>
            </a:r>
          </a:p>
          <a:p>
            <a:pPr>
              <a:lnSpc>
                <a:spcPct val="90000"/>
              </a:lnSpc>
            </a:pPr>
            <a:endParaRPr lang="fr-CH" dirty="0"/>
          </a:p>
          <a:p>
            <a:pPr>
              <a:lnSpc>
                <a:spcPct val="90000"/>
              </a:lnSpc>
            </a:pPr>
            <a:r>
              <a:rPr lang="fr-CH" dirty="0"/>
              <a:t>Grandir en bonne santé!</a:t>
            </a:r>
          </a:p>
          <a:p>
            <a:pPr>
              <a:lnSpc>
                <a:spcPct val="90000"/>
              </a:lnSpc>
            </a:pPr>
            <a:endParaRPr lang="fr-CH" dirty="0"/>
          </a:p>
          <a:p>
            <a:pPr>
              <a:lnSpc>
                <a:spcPct val="90000"/>
              </a:lnSpc>
            </a:pPr>
            <a:endParaRPr lang="fr-CH" dirty="0"/>
          </a:p>
          <a:p>
            <a:pPr marL="0" indent="0">
              <a:lnSpc>
                <a:spcPct val="90000"/>
              </a:lnSpc>
              <a:buNone/>
            </a:pPr>
            <a:endParaRPr lang="fr-CH" dirty="0"/>
          </a:p>
          <a:p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851920" y="390479"/>
            <a:ext cx="3778618" cy="1022297"/>
          </a:xfrm>
        </p:spPr>
        <p:txBody>
          <a:bodyPr>
            <a:normAutofit/>
          </a:bodyPr>
          <a:lstStyle/>
          <a:p>
            <a:r>
              <a:rPr lang="fr-CH" sz="3600" dirty="0" smtClean="0"/>
              <a:t>Les objectifs</a:t>
            </a:r>
            <a:endParaRPr lang="fr-CH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102467" y="6453336"/>
            <a:ext cx="2023864" cy="241002"/>
          </a:xfrm>
        </p:spPr>
        <p:txBody>
          <a:bodyPr/>
          <a:lstStyle/>
          <a:p>
            <a:fld id="{C7D831E1-3814-472C-A179-79FDF7B780A6}" type="slidenum">
              <a:rPr lang="de-CH" smtClean="0"/>
              <a:pPr/>
              <a:t>6</a:t>
            </a:fld>
            <a:endParaRPr lang="de-CH" dirty="0"/>
          </a:p>
        </p:txBody>
      </p:sp>
      <p:pic>
        <p:nvPicPr>
          <p:cNvPr id="8" name="Image 7" descr="clever_club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42520"/>
            <a:ext cx="888074" cy="101081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86" y="181105"/>
            <a:ext cx="2086922" cy="15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79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3" descr="programme.tif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" r="2216"/>
          <a:stretch>
            <a:fillRect/>
          </a:stretch>
        </p:blipFill>
        <p:spPr>
          <a:xfrm>
            <a:off x="2339752" y="0"/>
            <a:ext cx="5257800" cy="6553200"/>
          </a:xfrm>
        </p:spPr>
      </p:pic>
      <p:pic>
        <p:nvPicPr>
          <p:cNvPr id="7" name="Image 6" descr="clever_club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077866" cy="1226840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203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1600" y="404664"/>
            <a:ext cx="8060880" cy="1152128"/>
          </a:xfrm>
        </p:spPr>
        <p:txBody>
          <a:bodyPr>
            <a:normAutofit/>
          </a:bodyPr>
          <a:lstStyle/>
          <a:p>
            <a:r>
              <a:rPr lang="fr-CH" dirty="0"/>
              <a:t>Déroulement d’une </a:t>
            </a:r>
            <a:r>
              <a:rPr lang="fr-CH" dirty="0" smtClean="0"/>
              <a:t>séquence Clever Club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352928" cy="4608512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fr-CH" sz="29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Rituel de salutation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Préparer les enfants à une histoire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Ecouter l’histoire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Insuffler des idées dans la discussion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Concrétiser par des activités ludiques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Jeux libres, détente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800" dirty="0"/>
              <a:t>Rituel de fin</a:t>
            </a:r>
          </a:p>
        </p:txBody>
      </p:sp>
      <p:pic>
        <p:nvPicPr>
          <p:cNvPr id="4" name="Grafik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628800"/>
            <a:ext cx="1944216" cy="67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8</a:t>
            </a:fld>
            <a:endParaRPr lang="fr-CH"/>
          </a:p>
        </p:txBody>
      </p:sp>
      <p:pic>
        <p:nvPicPr>
          <p:cNvPr id="7" name="Image 6" descr="clever_club.tif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266" y="5170760"/>
            <a:ext cx="1202019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7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21488-6FF8-4B1D-9AD1-1C52FF44D65E}" type="slidenum">
              <a:rPr lang="fr-CH" smtClean="0"/>
              <a:pPr/>
              <a:t>9</a:t>
            </a:fld>
            <a:endParaRPr lang="fr-CH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6166426" cy="1022297"/>
          </a:xfrm>
        </p:spPr>
        <p:txBody>
          <a:bodyPr>
            <a:normAutofit/>
          </a:bodyPr>
          <a:lstStyle/>
          <a:p>
            <a:r>
              <a:rPr lang="fr-CH" sz="3600" dirty="0" smtClean="0"/>
              <a:t>Exemple d’une histoire</a:t>
            </a:r>
            <a:endParaRPr lang="fr-CH" sz="2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5" y="1412776"/>
            <a:ext cx="7056783" cy="428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262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</Template>
  <TotalTime>0</TotalTime>
  <Words>1390</Words>
  <Application>Microsoft Office PowerPoint</Application>
  <PresentationFormat>Affichage à l'écran (4:3)</PresentationFormat>
  <Paragraphs>228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Courier New</vt:lpstr>
      <vt:lpstr>Symbol</vt:lpstr>
      <vt:lpstr>Times New Roman</vt:lpstr>
      <vt:lpstr>Wingdings</vt:lpstr>
      <vt:lpstr>Masque</vt:lpstr>
      <vt:lpstr>Conception personnalisée</vt:lpstr>
      <vt:lpstr> Renforcer les compétences de vie chez les enfants de 7 à 12 ans : Programme Clever Club            </vt:lpstr>
      <vt:lpstr>Contenu et objectifs de la rencontre</vt:lpstr>
      <vt:lpstr>Compétences de vie ou compétences psychosociales</vt:lpstr>
      <vt:lpstr>Présentation PowerPoint</vt:lpstr>
      <vt:lpstr>Le programme</vt:lpstr>
      <vt:lpstr>Les objectifs</vt:lpstr>
      <vt:lpstr>Présentation PowerPoint</vt:lpstr>
      <vt:lpstr>Déroulement d’une séquence Clever Club </vt:lpstr>
      <vt:lpstr>Exemple d’une histoire</vt:lpstr>
      <vt:lpstr>Exemple d’une activité</vt:lpstr>
      <vt:lpstr>Comment pouvez-vous renforcer les compétences de vie à la maison? </vt:lpstr>
      <vt:lpstr>Comment pouvez-vous renforcer les compétences de vie à la maison? </vt:lpstr>
      <vt:lpstr>Echange d’expériences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de la santé: programmes Clever Club et Tina &amp; Toni</dc:title>
  <dc:creator>RStaufferBabel</dc:creator>
  <cp:lastModifiedBy>Diane Jaccard</cp:lastModifiedBy>
  <cp:revision>478</cp:revision>
  <cp:lastPrinted>2017-05-16T09:51:09Z</cp:lastPrinted>
  <dcterms:created xsi:type="dcterms:W3CDTF">2013-06-10T11:41:47Z</dcterms:created>
  <dcterms:modified xsi:type="dcterms:W3CDTF">2020-07-09T13:34:13Z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11194602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S7.0.9</vt:lpwstr>
  </property>
</Properties>
</file>